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772" r:id="rId2"/>
    <p:sldId id="542" r:id="rId3"/>
    <p:sldId id="761" r:id="rId4"/>
    <p:sldId id="576" r:id="rId5"/>
    <p:sldId id="781" r:id="rId6"/>
    <p:sldId id="723" r:id="rId7"/>
    <p:sldId id="754" r:id="rId8"/>
    <p:sldId id="721" r:id="rId9"/>
    <p:sldId id="693" r:id="rId10"/>
    <p:sldId id="722" r:id="rId11"/>
    <p:sldId id="724" r:id="rId12"/>
    <p:sldId id="731" r:id="rId13"/>
    <p:sldId id="725" r:id="rId14"/>
    <p:sldId id="726" r:id="rId15"/>
    <p:sldId id="732" r:id="rId16"/>
    <p:sldId id="774" r:id="rId17"/>
    <p:sldId id="775" r:id="rId18"/>
    <p:sldId id="769" r:id="rId19"/>
    <p:sldId id="733" r:id="rId20"/>
    <p:sldId id="734" r:id="rId21"/>
    <p:sldId id="740" r:id="rId22"/>
    <p:sldId id="739" r:id="rId23"/>
    <p:sldId id="735" r:id="rId24"/>
    <p:sldId id="736" r:id="rId25"/>
    <p:sldId id="737" r:id="rId26"/>
    <p:sldId id="738" r:id="rId27"/>
    <p:sldId id="741" r:id="rId28"/>
    <p:sldId id="744" r:id="rId29"/>
    <p:sldId id="743" r:id="rId30"/>
    <p:sldId id="782" r:id="rId31"/>
    <p:sldId id="784" r:id="rId32"/>
    <p:sldId id="785" r:id="rId33"/>
    <p:sldId id="786" r:id="rId34"/>
    <p:sldId id="787" r:id="rId35"/>
    <p:sldId id="788" r:id="rId36"/>
    <p:sldId id="765" r:id="rId37"/>
    <p:sldId id="751" r:id="rId38"/>
    <p:sldId id="762" r:id="rId39"/>
    <p:sldId id="763" r:id="rId40"/>
    <p:sldId id="764" r:id="rId41"/>
    <p:sldId id="770" r:id="rId42"/>
    <p:sldId id="747" r:id="rId43"/>
    <p:sldId id="810" r:id="rId44"/>
    <p:sldId id="811" r:id="rId45"/>
    <p:sldId id="812" r:id="rId46"/>
    <p:sldId id="813" r:id="rId47"/>
    <p:sldId id="814" r:id="rId48"/>
    <p:sldId id="815" r:id="rId49"/>
    <p:sldId id="750" r:id="rId50"/>
    <p:sldId id="795" r:id="rId51"/>
    <p:sldId id="796" r:id="rId52"/>
    <p:sldId id="773" r:id="rId53"/>
    <p:sldId id="789" r:id="rId54"/>
    <p:sldId id="790" r:id="rId55"/>
    <p:sldId id="767" r:id="rId56"/>
    <p:sldId id="809" r:id="rId57"/>
    <p:sldId id="808" r:id="rId58"/>
    <p:sldId id="798" r:id="rId59"/>
    <p:sldId id="805" r:id="rId60"/>
    <p:sldId id="806" r:id="rId61"/>
    <p:sldId id="807" r:id="rId62"/>
    <p:sldId id="799" r:id="rId63"/>
    <p:sldId id="800" r:id="rId64"/>
    <p:sldId id="801" r:id="rId65"/>
    <p:sldId id="802" r:id="rId66"/>
    <p:sldId id="797" r:id="rId67"/>
    <p:sldId id="816"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7CF8"/>
    <a:srgbClr val="67F8DD"/>
    <a:srgbClr val="FF5D6E"/>
    <a:srgbClr val="FB3D6C"/>
    <a:srgbClr val="202680"/>
    <a:srgbClr val="C62E51"/>
    <a:srgbClr val="F2939F"/>
    <a:srgbClr val="4DADE9"/>
    <a:srgbClr val="161920"/>
    <a:srgbClr val="0E17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1" autoAdjust="0"/>
    <p:restoredTop sz="88869" autoAdjust="0"/>
  </p:normalViewPr>
  <p:slideViewPr>
    <p:cSldViewPr snapToGrid="0" snapToObjects="1">
      <p:cViewPr varScale="1">
        <p:scale>
          <a:sx n="78" d="100"/>
          <a:sy n="78" d="100"/>
        </p:scale>
        <p:origin x="-2032" y="-120"/>
      </p:cViewPr>
      <p:guideLst>
        <p:guide orient="horz" pos="2160"/>
        <p:guide pos="2880"/>
      </p:guideLst>
    </p:cSldViewPr>
  </p:slideViewPr>
  <p:outlineViewPr>
    <p:cViewPr>
      <p:scale>
        <a:sx n="33" d="100"/>
        <a:sy n="33" d="100"/>
      </p:scale>
      <p:origin x="0" y="668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1EB45C-8114-C243-8E1F-D22FE5297BD3}" type="datetimeFigureOut">
              <a:rPr lang="en-US" smtClean="0"/>
              <a:t>2/27/18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2C0B1A-A5F3-4E46-8999-3B7E7331160B}" type="slidenum">
              <a:rPr lang="en-US" smtClean="0"/>
              <a:t>‹#›</a:t>
            </a:fld>
            <a:endParaRPr lang="en-US"/>
          </a:p>
        </p:txBody>
      </p:sp>
    </p:spTree>
    <p:extLst>
      <p:ext uri="{BB962C8B-B14F-4D97-AF65-F5344CB8AC3E}">
        <p14:creationId xmlns:p14="http://schemas.microsoft.com/office/powerpoint/2010/main" val="40378758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Large-scale computing systems have 3 main layers: Storage layer, Communication Layer, and Computation Layer. Data is read from the storage layer, and transmitted through the network towards the computing nodes. The new results of computation are then stored again to complete the loop. each of these steps incurs some delay and uncertainty. Can codes </a:t>
            </a:r>
            <a:r>
              <a:rPr lang="en-US" sz="1200" b="0" i="0" u="none" strike="noStrike" kern="1200" baseline="0" dirty="0" err="1" smtClean="0">
                <a:solidFill>
                  <a:schemeClr val="tx1"/>
                </a:solidFill>
                <a:latin typeface="+mn-lt"/>
                <a:ea typeface="+mn-ea"/>
                <a:cs typeface="+mn-cs"/>
              </a:rPr>
              <a:t>robustify</a:t>
            </a:r>
            <a:r>
              <a:rPr lang="en-US" sz="1200" b="0" i="0" u="none" strike="noStrike" kern="1200" baseline="0" dirty="0" smtClean="0">
                <a:solidFill>
                  <a:schemeClr val="tx1"/>
                </a:solidFill>
                <a:latin typeface="+mn-lt"/>
                <a:ea typeface="+mn-ea"/>
                <a:cs typeface="+mn-cs"/>
              </a:rPr>
              <a:t> algorithms against this system noise?</a:t>
            </a:r>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44</a:t>
            </a:fld>
            <a:endParaRPr lang="en-US"/>
          </a:p>
        </p:txBody>
      </p:sp>
    </p:spTree>
    <p:extLst>
      <p:ext uri="{BB962C8B-B14F-4D97-AF65-F5344CB8AC3E}">
        <p14:creationId xmlns:p14="http://schemas.microsoft.com/office/powerpoint/2010/main" val="1639567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Large-scale computing systems have 3 main layers: Storage layer, Communication Layer, and Computation Layer. Data is read from the storage layer, and transmitted through the network towards the computing nodes. The new results of computation are then stored again to complete the loop. each of these steps incurs some delay and uncertainty. Can codes </a:t>
            </a:r>
            <a:r>
              <a:rPr lang="en-US" sz="1200" b="0" i="0" u="none" strike="noStrike" kern="1200" baseline="0" dirty="0" err="1" smtClean="0">
                <a:solidFill>
                  <a:schemeClr val="tx1"/>
                </a:solidFill>
                <a:latin typeface="+mn-lt"/>
                <a:ea typeface="+mn-ea"/>
                <a:cs typeface="+mn-cs"/>
              </a:rPr>
              <a:t>robustify</a:t>
            </a:r>
            <a:r>
              <a:rPr lang="en-US" sz="1200" b="0" i="0" u="none" strike="noStrike" kern="1200" baseline="0" dirty="0" smtClean="0">
                <a:solidFill>
                  <a:schemeClr val="tx1"/>
                </a:solidFill>
                <a:latin typeface="+mn-lt"/>
                <a:ea typeface="+mn-ea"/>
                <a:cs typeface="+mn-cs"/>
              </a:rPr>
              <a:t> algorithms against this system noise?</a:t>
            </a:r>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50</a:t>
            </a:fld>
            <a:endParaRPr lang="en-US"/>
          </a:p>
        </p:txBody>
      </p:sp>
    </p:spTree>
    <p:extLst>
      <p:ext uri="{BB962C8B-B14F-4D97-AF65-F5344CB8AC3E}">
        <p14:creationId xmlns:p14="http://schemas.microsoft.com/office/powerpoint/2010/main" val="1639567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56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58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8</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15</a:t>
            </a:fld>
            <a:endParaRPr lang="en-US"/>
          </a:p>
        </p:txBody>
      </p:sp>
    </p:spTree>
    <p:extLst>
      <p:ext uri="{BB962C8B-B14F-4D97-AF65-F5344CB8AC3E}">
        <p14:creationId xmlns:p14="http://schemas.microsoft.com/office/powerpoint/2010/main" val="4135332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58914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13368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3607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38784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F603C-6408-B94C-87D3-B87E7040F2BD}"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60408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DF603C-6408-B94C-87D3-B87E7040F2BD}" type="datetimeFigureOut">
              <a:rPr lang="en-US" smtClean="0"/>
              <a:t>2/27/18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57866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DF603C-6408-B94C-87D3-B87E7040F2BD}" type="datetimeFigureOut">
              <a:rPr lang="en-US" smtClean="0"/>
              <a:t>2/27/18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48860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DF603C-6408-B94C-87D3-B87E7040F2BD}" type="datetimeFigureOut">
              <a:rPr lang="en-US" smtClean="0"/>
              <a:t>2/27/18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185799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F603C-6408-B94C-87D3-B87E7040F2BD}" type="datetimeFigureOut">
              <a:rPr lang="en-US" smtClean="0"/>
              <a:t>2/27/18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646632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2/27/18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650414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2/27/18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0941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F603C-6408-B94C-87D3-B87E7040F2BD}" type="datetimeFigureOut">
              <a:rPr lang="en-US" smtClean="0"/>
              <a:t>2/27/18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33E8D-83B5-F04F-9162-9529BED057C2}" type="slidenum">
              <a:rPr lang="en-US" smtClean="0"/>
              <a:t>‹#›</a:t>
            </a:fld>
            <a:endParaRPr lang="en-US"/>
          </a:p>
        </p:txBody>
      </p:sp>
    </p:spTree>
    <p:extLst>
      <p:ext uri="{BB962C8B-B14F-4D97-AF65-F5344CB8AC3E}">
        <p14:creationId xmlns:p14="http://schemas.microsoft.com/office/powerpoint/2010/main" val="201936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png"/><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2.gif"/></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53.gif"/><Relationship Id="rId5" Type="http://schemas.openxmlformats.org/officeDocument/2006/relationships/image" Target="../media/image54.gif"/><Relationship Id="rId6" Type="http://schemas.openxmlformats.org/officeDocument/2006/relationships/image" Target="../media/image55.emf"/><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jpeg"/><Relationship Id="rId7" Type="http://schemas.openxmlformats.org/officeDocument/2006/relationships/image" Target="../media/image60.emf"/><Relationship Id="rId8" Type="http://schemas.openxmlformats.org/officeDocument/2006/relationships/image" Target="../media/image61.png"/><Relationship Id="rId9" Type="http://schemas.openxmlformats.org/officeDocument/2006/relationships/image" Target="../media/image62.emf"/><Relationship Id="rId10" Type="http://schemas.openxmlformats.org/officeDocument/2006/relationships/image" Target="../media/image63.emf"/><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emf"/><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0.jpeg"/></Relationships>
</file>

<file path=ppt/slides/_rels/slide63.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71.emf"/><Relationship Id="rId7" Type="http://schemas.openxmlformats.org/officeDocument/2006/relationships/image" Target="../media/image32.emf"/><Relationship Id="rId8" Type="http://schemas.openxmlformats.org/officeDocument/2006/relationships/image" Target="../media/image72.jpg"/><Relationship Id="rId9"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0.emf"/><Relationship Id="rId5" Type="http://schemas.openxmlformats.org/officeDocument/2006/relationships/image" Target="../media/image71.emf"/><Relationship Id="rId6" Type="http://schemas.openxmlformats.org/officeDocument/2006/relationships/image" Target="../media/image74.emf"/><Relationship Id="rId7" Type="http://schemas.openxmlformats.org/officeDocument/2006/relationships/image" Target="../media/image75.emf"/><Relationship Id="rId8" Type="http://schemas.openxmlformats.org/officeDocument/2006/relationships/image" Target="../media/image72.jpg"/><Relationship Id="rId9"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6.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28671"/>
            <a:ext cx="9144000" cy="2180754"/>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i="1" dirty="0" smtClean="0">
                <a:latin typeface="Gill Sans Light"/>
                <a:cs typeface="Gill Sans Light"/>
              </a:rPr>
              <a:t>ECE901</a:t>
            </a:r>
            <a:r>
              <a:rPr lang="en-US" sz="5500" i="1" dirty="0" smtClean="0">
                <a:latin typeface="Gill Sans Light"/>
                <a:cs typeface="Gill Sans Light"/>
              </a:rPr>
              <a:t>: Part 2</a:t>
            </a:r>
            <a:endParaRPr lang="en-US" sz="5500" i="1" dirty="0">
              <a:latin typeface="Gill Sans Light"/>
              <a:cs typeface="Gill Sans Light"/>
            </a:endParaRPr>
          </a:p>
        </p:txBody>
      </p:sp>
    </p:spTree>
    <p:extLst>
      <p:ext uri="{BB962C8B-B14F-4D97-AF65-F5344CB8AC3E}">
        <p14:creationId xmlns:p14="http://schemas.microsoft.com/office/powerpoint/2010/main" val="14501475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Scaling up vs. out</a:t>
            </a:r>
            <a:endParaRPr lang="en-US" sz="5400" dirty="0">
              <a:latin typeface="Gill Sans Light"/>
              <a:cs typeface="Gill Sans Light"/>
            </a:endParaRPr>
          </a:p>
        </p:txBody>
      </p:sp>
      <p:sp>
        <p:nvSpPr>
          <p:cNvPr id="6" name="TextBox 5"/>
          <p:cNvSpPr txBox="1"/>
          <p:nvPr/>
        </p:nvSpPr>
        <p:spPr>
          <a:xfrm>
            <a:off x="35496" y="1339843"/>
            <a:ext cx="7930376" cy="5278369"/>
          </a:xfrm>
          <a:prstGeom prst="rect">
            <a:avLst/>
          </a:prstGeom>
          <a:noFill/>
        </p:spPr>
        <p:txBody>
          <a:bodyPr wrap="none" rtlCol="0">
            <a:spAutoFit/>
          </a:bodyPr>
          <a:lstStyle/>
          <a:p>
            <a:r>
              <a:rPr lang="en-US" sz="2500" u="sng" dirty="0" smtClean="0">
                <a:solidFill>
                  <a:srgbClr val="000000"/>
                </a:solidFill>
                <a:latin typeface="Gill Sans Light"/>
                <a:cs typeface="Gill Sans Light"/>
              </a:rPr>
              <a:t>What we’d ideally like</a:t>
            </a:r>
          </a:p>
          <a:p>
            <a:pPr marL="1257300" lvl="2" indent="-342900">
              <a:buFont typeface="Arial"/>
              <a:buChar char="•"/>
            </a:pPr>
            <a:r>
              <a:rPr lang="en-US" sz="2500" dirty="0" smtClean="0">
                <a:solidFill>
                  <a:srgbClr val="000000"/>
                </a:solidFill>
                <a:latin typeface="Gill Sans Light"/>
                <a:cs typeface="Gill Sans Light"/>
              </a:rPr>
              <a:t>Cores</a:t>
            </a:r>
          </a:p>
          <a:p>
            <a:pPr marL="1257300" lvl="2" indent="-342900">
              <a:buFont typeface="Arial"/>
              <a:buChar char="•"/>
            </a:pPr>
            <a:r>
              <a:rPr lang="en-US" sz="2500" dirty="0" smtClean="0">
                <a:solidFill>
                  <a:srgbClr val="000000"/>
                </a:solidFill>
                <a:latin typeface="Gill Sans Light"/>
                <a:cs typeface="Gill Sans Light"/>
              </a:rPr>
              <a:t>RAM</a:t>
            </a:r>
          </a:p>
          <a:p>
            <a:pPr marL="1257300" lvl="2" indent="-342900">
              <a:buFont typeface="Arial"/>
              <a:buChar char="•"/>
            </a:pPr>
            <a:r>
              <a:rPr lang="en-US" sz="2500" dirty="0" smtClean="0">
                <a:solidFill>
                  <a:srgbClr val="000000"/>
                </a:solidFill>
                <a:latin typeface="Gill Sans Light"/>
                <a:cs typeface="Gill Sans Light"/>
              </a:rPr>
              <a:t>Comm. Cost</a:t>
            </a:r>
          </a:p>
          <a:p>
            <a:pPr marL="1257300" lvl="2" indent="-342900">
              <a:buFont typeface="Arial"/>
              <a:buChar char="•"/>
            </a:pPr>
            <a:r>
              <a:rPr lang="en-US" sz="2500" dirty="0" smtClean="0">
                <a:solidFill>
                  <a:srgbClr val="000000"/>
                </a:solidFill>
                <a:latin typeface="Gill Sans Light"/>
                <a:cs typeface="Gill Sans Light"/>
              </a:rPr>
              <a:t>Cost to build</a:t>
            </a:r>
            <a:endParaRPr lang="en-US" sz="2800" u="sng" dirty="0" smtClean="0">
              <a:solidFill>
                <a:srgbClr val="000000"/>
              </a:solidFill>
              <a:latin typeface="Gill Sans Light"/>
              <a:cs typeface="Gill Sans Light"/>
            </a:endParaRPr>
          </a:p>
          <a:p>
            <a:endParaRPr lang="en-US" sz="2800" u="sng" dirty="0" smtClean="0">
              <a:solidFill>
                <a:srgbClr val="000000"/>
              </a:solidFill>
              <a:latin typeface="Gill Sans Light"/>
              <a:cs typeface="Gill Sans Light"/>
            </a:endParaRPr>
          </a:p>
          <a:p>
            <a:r>
              <a:rPr lang="en-US" sz="2800" u="sng" dirty="0" smtClean="0">
                <a:solidFill>
                  <a:srgbClr val="000000"/>
                </a:solidFill>
                <a:latin typeface="Gill Sans Light"/>
                <a:cs typeface="Gill Sans Light"/>
              </a:rPr>
              <a:t>Feasible solutions:</a:t>
            </a:r>
          </a:p>
          <a:p>
            <a:pPr algn="ctr"/>
            <a:endParaRPr lang="en-US" sz="2800" u="sng" dirty="0" smtClean="0">
              <a:solidFill>
                <a:srgbClr val="000000"/>
              </a:solidFill>
              <a:latin typeface="Gill Sans Light"/>
              <a:cs typeface="Gill Sans Light"/>
            </a:endParaRPr>
          </a:p>
          <a:p>
            <a:r>
              <a:rPr lang="en-US" sz="2500" dirty="0" smtClean="0">
                <a:solidFill>
                  <a:srgbClr val="000000"/>
                </a:solidFill>
                <a:latin typeface="Gill Sans Light"/>
                <a:cs typeface="Gill Sans Light"/>
              </a:rPr>
              <a:t>Scaling up: </a:t>
            </a:r>
          </a:p>
          <a:p>
            <a:pPr marL="342900" indent="-342900">
              <a:buFont typeface="Arial"/>
              <a:buChar char="•"/>
            </a:pPr>
            <a:r>
              <a:rPr lang="en-US" sz="2500" dirty="0" smtClean="0">
                <a:solidFill>
                  <a:srgbClr val="000000"/>
                </a:solidFill>
                <a:latin typeface="Gill Sans Light"/>
                <a:cs typeface="Gill Sans Light"/>
              </a:rPr>
              <a:t>Getting the largest machine possible, with maxed out RAM</a:t>
            </a:r>
          </a:p>
          <a:p>
            <a:pPr marL="342900" indent="-342900">
              <a:buFont typeface="Arial"/>
              <a:buChar char="•"/>
            </a:pPr>
            <a:endParaRPr lang="en-US" sz="2500" dirty="0">
              <a:solidFill>
                <a:srgbClr val="000000"/>
              </a:solidFill>
              <a:latin typeface="Gill Sans Light"/>
              <a:cs typeface="Gill Sans Light"/>
            </a:endParaRPr>
          </a:p>
          <a:p>
            <a:r>
              <a:rPr lang="en-US" sz="2500" dirty="0" smtClean="0">
                <a:solidFill>
                  <a:srgbClr val="000000"/>
                </a:solidFill>
                <a:latin typeface="Gill Sans Light"/>
                <a:cs typeface="Gill Sans Light"/>
              </a:rPr>
              <a:t>Scaling out: </a:t>
            </a:r>
          </a:p>
          <a:p>
            <a:pPr marL="342900" indent="-342900">
              <a:buFont typeface="Arial"/>
              <a:buChar char="•"/>
            </a:pPr>
            <a:r>
              <a:rPr lang="en-US" sz="2500" dirty="0" smtClean="0">
                <a:solidFill>
                  <a:srgbClr val="000000"/>
                </a:solidFill>
                <a:latin typeface="Gill Sans Light"/>
                <a:cs typeface="Gill Sans Light"/>
              </a:rPr>
              <a:t>Getting a bunch of machines, and linking them together</a:t>
            </a:r>
            <a:endParaRPr lang="en-US" sz="2500"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565" y="2194488"/>
            <a:ext cx="419100" cy="215900"/>
          </a:xfrm>
          <a:prstGeom prst="rect">
            <a:avLst/>
          </a:prstGeom>
        </p:spPr>
      </p:pic>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565" y="1923679"/>
            <a:ext cx="419100" cy="215900"/>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635" y="2539256"/>
            <a:ext cx="203200" cy="330200"/>
          </a:xfrm>
          <a:prstGeom prst="rect">
            <a:avLst/>
          </a:prstGeom>
        </p:spPr>
      </p:pic>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635" y="2947151"/>
            <a:ext cx="203200" cy="330200"/>
          </a:xfrm>
          <a:prstGeom prst="rect">
            <a:avLst/>
          </a:prstGeom>
        </p:spPr>
      </p:pic>
    </p:spTree>
    <p:extLst>
      <p:ext uri="{BB962C8B-B14F-4D97-AF65-F5344CB8AC3E}">
        <p14:creationId xmlns:p14="http://schemas.microsoft.com/office/powerpoint/2010/main" val="2160209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Scaling up vs. out</a:t>
            </a:r>
            <a:endParaRPr lang="en-US" sz="5400" dirty="0">
              <a:latin typeface="Gill Sans Light"/>
              <a:cs typeface="Gill Sans Light"/>
            </a:endParaRPr>
          </a:p>
        </p:txBody>
      </p:sp>
      <p:sp>
        <p:nvSpPr>
          <p:cNvPr id="5" name="Rectangle 4"/>
          <p:cNvSpPr/>
          <p:nvPr/>
        </p:nvSpPr>
        <p:spPr>
          <a:xfrm>
            <a:off x="2" y="1421338"/>
            <a:ext cx="4557058" cy="5401913"/>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smtClean="0">
                <a:latin typeface="Gill Sans Light"/>
                <a:cs typeface="Gill Sans Light"/>
              </a:rPr>
              <a:t>Scaling up </a:t>
            </a:r>
          </a:p>
          <a:p>
            <a:pPr algn="ctr"/>
            <a:endParaRPr lang="en-US" sz="3500" dirty="0" smtClean="0">
              <a:latin typeface="Gill Sans Light"/>
              <a:cs typeface="Gill Sans Light"/>
            </a:endParaRPr>
          </a:p>
          <a:p>
            <a:pPr algn="ctr"/>
            <a:r>
              <a:rPr lang="en-US" sz="2500" u="sng" dirty="0" smtClean="0">
                <a:latin typeface="Gill Sans Light"/>
                <a:cs typeface="Gill Sans Light"/>
              </a:rPr>
              <a:t>Pros:</a:t>
            </a:r>
          </a:p>
          <a:p>
            <a:pPr algn="ctr"/>
            <a:r>
              <a:rPr lang="en-US" sz="2500" dirty="0" smtClean="0">
                <a:latin typeface="Gill Sans Light"/>
                <a:cs typeface="Gill Sans Light"/>
              </a:rPr>
              <a:t>RAM comm. cheap (no network)</a:t>
            </a:r>
          </a:p>
          <a:p>
            <a:pPr algn="ctr"/>
            <a:r>
              <a:rPr lang="en-US" sz="2500" dirty="0" smtClean="0">
                <a:latin typeface="Gill Sans Light"/>
                <a:cs typeface="Gill Sans Light"/>
              </a:rPr>
              <a:t>Less  </a:t>
            </a:r>
            <a:r>
              <a:rPr lang="en-US" sz="2500" dirty="0" err="1" smtClean="0">
                <a:latin typeface="Gill Sans Light"/>
                <a:cs typeface="Gill Sans Light"/>
              </a:rPr>
              <a:t>impl</a:t>
            </a:r>
            <a:r>
              <a:rPr lang="en-US" sz="2500" dirty="0" smtClean="0">
                <a:latin typeface="Gill Sans Light"/>
                <a:cs typeface="Gill Sans Light"/>
              </a:rPr>
              <a:t>. </a:t>
            </a:r>
            <a:r>
              <a:rPr lang="en-US" sz="2500" dirty="0">
                <a:latin typeface="Gill Sans Light"/>
                <a:cs typeface="Gill Sans Light"/>
              </a:rPr>
              <a:t>o</a:t>
            </a:r>
            <a:r>
              <a:rPr lang="en-US" sz="2500" dirty="0" smtClean="0">
                <a:latin typeface="Gill Sans Light"/>
                <a:cs typeface="Gill Sans Light"/>
              </a:rPr>
              <a:t>verheads </a:t>
            </a:r>
          </a:p>
          <a:p>
            <a:pPr algn="ctr"/>
            <a:r>
              <a:rPr lang="en-US" sz="2500" dirty="0" smtClean="0">
                <a:latin typeface="Gill Sans Light"/>
                <a:cs typeface="Gill Sans Light"/>
              </a:rPr>
              <a:t>Less power/smaller footprint</a:t>
            </a:r>
          </a:p>
          <a:p>
            <a:pPr marL="342900" indent="-342900" algn="ctr">
              <a:buFontTx/>
              <a:buChar char="-"/>
            </a:pPr>
            <a:endParaRPr lang="en-US" sz="2500" dirty="0">
              <a:latin typeface="Gill Sans Light"/>
              <a:cs typeface="Gill Sans Light"/>
            </a:endParaRPr>
          </a:p>
          <a:p>
            <a:pPr algn="ctr"/>
            <a:r>
              <a:rPr lang="en-US" sz="2500" u="sng" dirty="0" smtClean="0">
                <a:latin typeface="Gill Sans Light"/>
                <a:cs typeface="Gill Sans Light"/>
              </a:rPr>
              <a:t>Cons:</a:t>
            </a:r>
          </a:p>
          <a:p>
            <a:pPr algn="ctr"/>
            <a:r>
              <a:rPr lang="en-US" sz="2500" dirty="0" smtClean="0">
                <a:latin typeface="Gill Sans Light"/>
                <a:cs typeface="Gill Sans Light"/>
              </a:rPr>
              <a:t>100s cores/machine = expensive</a:t>
            </a:r>
          </a:p>
          <a:p>
            <a:pPr algn="ctr"/>
            <a:r>
              <a:rPr lang="en-US" sz="2500" dirty="0" smtClean="0">
                <a:latin typeface="Gill Sans Light"/>
                <a:cs typeface="Gill Sans Light"/>
              </a:rPr>
              <a:t>Smaller fault tolerance</a:t>
            </a:r>
          </a:p>
          <a:p>
            <a:pPr algn="ctr"/>
            <a:r>
              <a:rPr lang="en-US" sz="2500" dirty="0" smtClean="0">
                <a:latin typeface="Gill Sans Light"/>
                <a:cs typeface="Gill Sans Light"/>
              </a:rPr>
              <a:t>Limited upgradability</a:t>
            </a:r>
          </a:p>
        </p:txBody>
      </p:sp>
      <p:sp>
        <p:nvSpPr>
          <p:cNvPr id="8" name="Rectangle 7"/>
          <p:cNvSpPr/>
          <p:nvPr/>
        </p:nvSpPr>
        <p:spPr>
          <a:xfrm>
            <a:off x="4616827" y="1421338"/>
            <a:ext cx="4557058" cy="5401913"/>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smtClean="0">
                <a:latin typeface="Gill Sans Light"/>
                <a:cs typeface="Gill Sans Light"/>
              </a:rPr>
              <a:t>Scaling out</a:t>
            </a:r>
          </a:p>
          <a:p>
            <a:pPr algn="ctr"/>
            <a:endParaRPr lang="en-US" sz="3500" dirty="0" smtClean="0">
              <a:latin typeface="Gill Sans Light"/>
              <a:cs typeface="Gill Sans Light"/>
            </a:endParaRPr>
          </a:p>
          <a:p>
            <a:pPr algn="ctr"/>
            <a:r>
              <a:rPr lang="en-US" sz="2500" u="sng" dirty="0" smtClean="0">
                <a:latin typeface="Gill Sans Light"/>
                <a:cs typeface="Gill Sans Light"/>
              </a:rPr>
              <a:t>Pros:</a:t>
            </a:r>
          </a:p>
          <a:p>
            <a:pPr algn="ctr"/>
            <a:r>
              <a:rPr lang="en-US" sz="2500" dirty="0" smtClean="0">
                <a:latin typeface="Gill Sans Light"/>
                <a:cs typeface="Gill Sans Light"/>
              </a:rPr>
              <a:t>Much cheaper (especially on Ec2)</a:t>
            </a:r>
          </a:p>
          <a:p>
            <a:pPr algn="ctr"/>
            <a:r>
              <a:rPr lang="en-US" sz="2500" dirty="0" smtClean="0">
                <a:latin typeface="Gill Sans Light"/>
                <a:cs typeface="Gill Sans Light"/>
              </a:rPr>
              <a:t>Can replace faulty parts</a:t>
            </a:r>
          </a:p>
          <a:p>
            <a:pPr algn="ctr"/>
            <a:r>
              <a:rPr lang="en-US" sz="2500" dirty="0" smtClean="0">
                <a:latin typeface="Gill Sans Light"/>
                <a:cs typeface="Gill Sans Light"/>
              </a:rPr>
              <a:t>Better fault tolerance (if it matters)</a:t>
            </a:r>
          </a:p>
          <a:p>
            <a:pPr marL="342900" indent="-342900" algn="ctr">
              <a:buFontTx/>
              <a:buChar char="-"/>
            </a:pPr>
            <a:endParaRPr lang="en-US" sz="2500" dirty="0">
              <a:latin typeface="Gill Sans Light"/>
              <a:cs typeface="Gill Sans Light"/>
            </a:endParaRPr>
          </a:p>
          <a:p>
            <a:pPr algn="ctr"/>
            <a:r>
              <a:rPr lang="en-US" sz="2500" u="sng" dirty="0" smtClean="0">
                <a:latin typeface="Gill Sans Light"/>
                <a:cs typeface="Gill Sans Light"/>
              </a:rPr>
              <a:t>Cons:</a:t>
            </a:r>
          </a:p>
          <a:p>
            <a:pPr algn="ctr"/>
            <a:r>
              <a:rPr lang="en-US" sz="2500" dirty="0" smtClean="0">
                <a:latin typeface="Gill Sans Light"/>
                <a:cs typeface="Gill Sans Light"/>
              </a:rPr>
              <a:t>Network bound</a:t>
            </a:r>
          </a:p>
          <a:p>
            <a:pPr algn="ctr"/>
            <a:r>
              <a:rPr lang="en-US" sz="2500" dirty="0" smtClean="0">
                <a:latin typeface="Gill Sans Light"/>
                <a:cs typeface="Gill Sans Light"/>
              </a:rPr>
              <a:t>Major implementation overheads</a:t>
            </a:r>
          </a:p>
          <a:p>
            <a:pPr algn="ctr"/>
            <a:r>
              <a:rPr lang="en-US" sz="2500" dirty="0" smtClean="0">
                <a:latin typeface="Gill Sans Light"/>
                <a:cs typeface="Gill Sans Light"/>
              </a:rPr>
              <a:t>Large power footprint</a:t>
            </a:r>
          </a:p>
        </p:txBody>
      </p:sp>
    </p:spTree>
    <p:extLst>
      <p:ext uri="{BB962C8B-B14F-4D97-AF65-F5344CB8AC3E}">
        <p14:creationId xmlns:p14="http://schemas.microsoft.com/office/powerpoint/2010/main" val="1258115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24764"/>
            <a:ext cx="9144000" cy="1380648"/>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Choosing your Hardware</a:t>
            </a:r>
            <a:endParaRPr lang="en-US" sz="5500" dirty="0">
              <a:latin typeface="Gill Sans Light"/>
              <a:cs typeface="Gill Sans Light"/>
            </a:endParaRPr>
          </a:p>
        </p:txBody>
      </p:sp>
    </p:spTree>
    <p:extLst>
      <p:ext uri="{BB962C8B-B14F-4D97-AF65-F5344CB8AC3E}">
        <p14:creationId xmlns:p14="http://schemas.microsoft.com/office/powerpoint/2010/main" val="16397118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pu_amazon_ec2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44" y="3066104"/>
            <a:ext cx="6012329" cy="2390588"/>
          </a:xfrm>
          <a:prstGeom prst="rect">
            <a:avLst/>
          </a:prstGeom>
        </p:spPr>
      </p:pic>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latin typeface="Gill Sans Light"/>
                <a:cs typeface="Gill Sans Light"/>
              </a:rPr>
              <a:t>Price Comparisons for 4 GPUs racks</a:t>
            </a:r>
          </a:p>
        </p:txBody>
      </p:sp>
      <p:sp>
        <p:nvSpPr>
          <p:cNvPr id="6" name="TextBox 5"/>
          <p:cNvSpPr txBox="1"/>
          <p:nvPr/>
        </p:nvSpPr>
        <p:spPr>
          <a:xfrm>
            <a:off x="35496" y="1339843"/>
            <a:ext cx="6674868" cy="3554819"/>
          </a:xfrm>
          <a:prstGeom prst="rect">
            <a:avLst/>
          </a:prstGeom>
          <a:noFill/>
        </p:spPr>
        <p:txBody>
          <a:bodyPr wrap="none" rtlCol="0">
            <a:spAutoFit/>
          </a:bodyPr>
          <a:lstStyle/>
          <a:p>
            <a:pPr marL="342900" indent="-342900">
              <a:buFont typeface="Arial"/>
              <a:buChar char="•"/>
            </a:pPr>
            <a:r>
              <a:rPr lang="en-US" sz="2500" dirty="0" smtClean="0">
                <a:solidFill>
                  <a:srgbClr val="000000"/>
                </a:solidFill>
                <a:latin typeface="Gill Sans Light"/>
                <a:cs typeface="Gill Sans Light"/>
              </a:rPr>
              <a:t>Single machine multi-core (CPU)</a:t>
            </a:r>
          </a:p>
          <a:p>
            <a:r>
              <a:rPr lang="en-US" sz="2500" dirty="0" smtClean="0">
                <a:solidFill>
                  <a:srgbClr val="000000"/>
                </a:solidFill>
                <a:latin typeface="Gill Sans Light"/>
                <a:cs typeface="Gill Sans Light"/>
              </a:rPr>
              <a:t>				 For 4  Tesla V100 GPU work station:</a:t>
            </a:r>
          </a:p>
          <a:p>
            <a:endParaRPr lang="en-US" sz="2500" dirty="0">
              <a:solidFill>
                <a:srgbClr val="000000"/>
              </a:solidFill>
              <a:latin typeface="Gill Sans Light"/>
              <a:cs typeface="Gill Sans Light"/>
            </a:endParaRPr>
          </a:p>
          <a:p>
            <a:endParaRPr lang="en-US" sz="2500" dirty="0" smtClean="0">
              <a:solidFill>
                <a:srgbClr val="000000"/>
              </a:solidFill>
              <a:latin typeface="Gill Sans Light"/>
              <a:cs typeface="Gill Sans Light"/>
            </a:endParaRPr>
          </a:p>
          <a:p>
            <a:r>
              <a:rPr lang="en-US" sz="2500" dirty="0" smtClean="0">
                <a:solidFill>
                  <a:srgbClr val="000000"/>
                </a:solidFill>
                <a:latin typeface="Gill Sans Light"/>
                <a:cs typeface="Gill Sans Light"/>
              </a:rPr>
              <a:t>					</a:t>
            </a:r>
          </a:p>
          <a:p>
            <a:pPr marL="342900" indent="-342900">
              <a:buFont typeface="Arial"/>
              <a:buChar char="•"/>
            </a:pPr>
            <a:r>
              <a:rPr lang="en-US" sz="2500" dirty="0" smtClean="0">
                <a:solidFill>
                  <a:srgbClr val="000000"/>
                </a:solidFill>
                <a:latin typeface="Gill Sans Light"/>
                <a:cs typeface="Gill Sans Light"/>
              </a:rPr>
              <a:t>Alternative Choice: Rent instances</a:t>
            </a: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endParaRPr lang="en-US" sz="2500" dirty="0" smtClean="0">
              <a:solidFill>
                <a:srgbClr val="000000"/>
              </a:solidFill>
              <a:latin typeface="Gill Sans Light"/>
              <a:cs typeface="Gill Sans Light"/>
            </a:endParaRPr>
          </a:p>
        </p:txBody>
      </p:sp>
      <p:sp>
        <p:nvSpPr>
          <p:cNvPr id="7" name="Rectangle 6"/>
          <p:cNvSpPr/>
          <p:nvPr/>
        </p:nvSpPr>
        <p:spPr>
          <a:xfrm>
            <a:off x="1874874" y="2481328"/>
            <a:ext cx="4436699" cy="584776"/>
          </a:xfrm>
          <a:prstGeom prst="rect">
            <a:avLst/>
          </a:prstGeom>
          <a:solidFill>
            <a:srgbClr val="000000"/>
          </a:solidFill>
        </p:spPr>
        <p:txBody>
          <a:bodyPr wrap="square">
            <a:spAutoFit/>
          </a:bodyPr>
          <a:lstStyle/>
          <a:p>
            <a:pPr algn="ctr"/>
            <a:r>
              <a:rPr lang="en-US" sz="3200" i="1" dirty="0">
                <a:solidFill>
                  <a:schemeClr val="bg1"/>
                </a:solidFill>
                <a:latin typeface="Gill Sans Light"/>
                <a:cs typeface="Gill Sans Light"/>
              </a:rPr>
              <a:t>m</a:t>
            </a:r>
            <a:r>
              <a:rPr lang="en-US" sz="3200" i="1" dirty="0" smtClean="0">
                <a:solidFill>
                  <a:schemeClr val="bg1"/>
                </a:solidFill>
                <a:latin typeface="Gill Sans Light"/>
                <a:cs typeface="Gill Sans Light"/>
              </a:rPr>
              <a:t>ore than  $60,000</a:t>
            </a:r>
            <a:endParaRPr lang="en-US" sz="3200" dirty="0">
              <a:solidFill>
                <a:schemeClr val="bg1"/>
              </a:solidFill>
              <a:latin typeface="Gill Sans Light"/>
              <a:cs typeface="Gill Sans Light"/>
            </a:endParaRPr>
          </a:p>
        </p:txBody>
      </p:sp>
      <p:pic>
        <p:nvPicPr>
          <p:cNvPr id="2" name="Picture 1" descr="logo_lockup_cloud_platform_icon_vertic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602" y="3781544"/>
            <a:ext cx="3603238" cy="2226235"/>
          </a:xfrm>
          <a:prstGeom prst="rect">
            <a:avLst/>
          </a:prstGeom>
        </p:spPr>
      </p:pic>
      <p:pic>
        <p:nvPicPr>
          <p:cNvPr id="3" name="Picture 2" descr="az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175" y="4679882"/>
            <a:ext cx="3541059" cy="2655794"/>
          </a:xfrm>
          <a:prstGeom prst="rect">
            <a:avLst/>
          </a:prstGeom>
        </p:spPr>
      </p:pic>
    </p:spTree>
    <p:extLst>
      <p:ext uri="{BB962C8B-B14F-4D97-AF65-F5344CB8AC3E}">
        <p14:creationId xmlns:p14="http://schemas.microsoft.com/office/powerpoint/2010/main" val="1308746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Gill Sans Light"/>
                <a:cs typeface="Gill Sans Light"/>
              </a:rPr>
              <a:t>EC2 Price for Scaling</a:t>
            </a:r>
            <a:r>
              <a:rPr lang="en-US" sz="4000" dirty="0" smtClean="0">
                <a:latin typeface="Gill Sans Light"/>
                <a:cs typeface="Gill Sans Light"/>
              </a:rPr>
              <a:t>-up to </a:t>
            </a:r>
            <a:r>
              <a:rPr lang="en-US" sz="4000" dirty="0">
                <a:latin typeface="Gill Sans Light"/>
                <a:cs typeface="Gill Sans Light"/>
              </a:rPr>
              <a:t>128 cores</a:t>
            </a:r>
          </a:p>
        </p:txBody>
      </p:sp>
      <p:sp>
        <p:nvSpPr>
          <p:cNvPr id="6" name="TextBox 5"/>
          <p:cNvSpPr txBox="1"/>
          <p:nvPr/>
        </p:nvSpPr>
        <p:spPr>
          <a:xfrm>
            <a:off x="35496" y="1339843"/>
            <a:ext cx="7386495" cy="6247864"/>
          </a:xfrm>
          <a:prstGeom prst="rect">
            <a:avLst/>
          </a:prstGeom>
          <a:noFill/>
        </p:spPr>
        <p:txBody>
          <a:bodyPr wrap="none" rtlCol="0">
            <a:spAutoFit/>
          </a:bodyPr>
          <a:lstStyle/>
          <a:p>
            <a:endParaRPr lang="en-US" sz="2500" dirty="0" smtClean="0">
              <a:solidFill>
                <a:srgbClr val="000000"/>
              </a:solidFill>
              <a:latin typeface="Gill Sans Light"/>
              <a:cs typeface="Gill Sans Light"/>
            </a:endParaRPr>
          </a:p>
          <a:p>
            <a:r>
              <a:rPr lang="en-US" sz="2500" dirty="0" smtClean="0">
                <a:solidFill>
                  <a:srgbClr val="000000"/>
                </a:solidFill>
                <a:latin typeface="Gill Sans Light"/>
                <a:cs typeface="Gill Sans Light"/>
              </a:rPr>
              <a:t>					</a:t>
            </a:r>
          </a:p>
          <a:p>
            <a:pPr marL="342900" indent="-342900">
              <a:buFont typeface="Arial"/>
              <a:buChar char="•"/>
            </a:pPr>
            <a:r>
              <a:rPr lang="en-US" sz="2500" dirty="0" smtClean="0">
                <a:solidFill>
                  <a:srgbClr val="000000"/>
                </a:solidFill>
                <a:latin typeface="Gill Sans Light"/>
                <a:cs typeface="Gill Sans Light"/>
              </a:rPr>
              <a:t>Alternative Choice: Rent Instances</a:t>
            </a: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r>
              <a:rPr lang="en-US" sz="2500" dirty="0" smtClean="0">
                <a:solidFill>
                  <a:srgbClr val="000000"/>
                </a:solidFill>
                <a:latin typeface="Gill Sans Light"/>
                <a:cs typeface="Gill Sans Light"/>
              </a:rPr>
              <a:t>Price for 4 GPUs: $8/</a:t>
            </a:r>
            <a:r>
              <a:rPr lang="en-US" sz="2500" dirty="0" err="1" smtClean="0">
                <a:solidFill>
                  <a:srgbClr val="000000"/>
                </a:solidFill>
                <a:latin typeface="Gill Sans Light"/>
                <a:cs typeface="Gill Sans Light"/>
              </a:rPr>
              <a:t>hr</a:t>
            </a:r>
            <a:r>
              <a:rPr lang="en-US" sz="2500" dirty="0" smtClean="0">
                <a:solidFill>
                  <a:srgbClr val="000000"/>
                </a:solidFill>
                <a:latin typeface="Gill Sans Light"/>
                <a:cs typeface="Gill Sans Light"/>
              </a:rPr>
              <a:t>  </a:t>
            </a:r>
            <a:br>
              <a:rPr lang="en-US" sz="2500" dirty="0" smtClean="0">
                <a:solidFill>
                  <a:srgbClr val="000000"/>
                </a:solidFill>
                <a:latin typeface="Gill Sans Light"/>
                <a:cs typeface="Gill Sans Light"/>
              </a:rPr>
            </a:br>
            <a:r>
              <a:rPr lang="en-US" sz="2500" dirty="0" smtClean="0">
                <a:solidFill>
                  <a:srgbClr val="000000"/>
                </a:solidFill>
                <a:latin typeface="Gill Sans Light"/>
                <a:cs typeface="Gill Sans Light"/>
              </a:rPr>
              <a:t>			10 days nonstop/month,  </a:t>
            </a:r>
            <a:r>
              <a:rPr lang="en-US" sz="2500" b="1" dirty="0" smtClean="0">
                <a:solidFill>
                  <a:srgbClr val="000000"/>
                </a:solidFill>
                <a:latin typeface="Gill Sans Light"/>
                <a:cs typeface="Gill Sans Light"/>
              </a:rPr>
              <a:t>for a year</a:t>
            </a:r>
            <a:r>
              <a:rPr lang="en-US" sz="2500" dirty="0" smtClean="0">
                <a:solidFill>
                  <a:srgbClr val="000000"/>
                </a:solidFill>
                <a:latin typeface="Gill Sans Light"/>
                <a:cs typeface="Gill Sans Light"/>
              </a:rPr>
              <a:t> ~ $23,000</a:t>
            </a: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endParaRPr lang="en-US" sz="2500" dirty="0" smtClean="0">
              <a:solidFill>
                <a:srgbClr val="000000"/>
              </a:solidFill>
              <a:latin typeface="Gill Sans Light"/>
              <a:cs typeface="Gill Sans Light"/>
            </a:endParaRPr>
          </a:p>
        </p:txBody>
      </p:sp>
      <p:pic>
        <p:nvPicPr>
          <p:cNvPr id="2" name="Picture 1" descr="p3_cost.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2253"/>
            <a:ext cx="9144000" cy="2396462"/>
          </a:xfrm>
          <a:prstGeom prst="rect">
            <a:avLst/>
          </a:prstGeom>
        </p:spPr>
      </p:pic>
      <p:sp>
        <p:nvSpPr>
          <p:cNvPr id="5" name="Rectangle 4"/>
          <p:cNvSpPr/>
          <p:nvPr/>
        </p:nvSpPr>
        <p:spPr>
          <a:xfrm>
            <a:off x="0" y="2842253"/>
            <a:ext cx="9144000" cy="1816972"/>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Deciding on HW is a lot of work</a:t>
            </a:r>
            <a:endParaRPr lang="en-US" sz="5400" dirty="0">
              <a:latin typeface="Gill Sans Light"/>
              <a:cs typeface="Gill Sans Light"/>
            </a:endParaRPr>
          </a:p>
        </p:txBody>
      </p:sp>
    </p:spTree>
    <p:extLst>
      <p:ext uri="{BB962C8B-B14F-4D97-AF65-F5344CB8AC3E}">
        <p14:creationId xmlns:p14="http://schemas.microsoft.com/office/powerpoint/2010/main" val="1421179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34440"/>
            <a:ext cx="9144000" cy="1816972"/>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Let’s Think about Running Stuff</a:t>
            </a:r>
            <a:endParaRPr lang="en-US" sz="5500" dirty="0">
              <a:latin typeface="Gill Sans Light"/>
              <a:cs typeface="Gill Sans Light"/>
            </a:endParaRPr>
          </a:p>
        </p:txBody>
      </p:sp>
    </p:spTree>
    <p:extLst>
      <p:ext uri="{BB962C8B-B14F-4D97-AF65-F5344CB8AC3E}">
        <p14:creationId xmlns:p14="http://schemas.microsoft.com/office/powerpoint/2010/main" val="858515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9933" y="3022416"/>
            <a:ext cx="1558985" cy="611577"/>
          </a:xfrm>
          <a:prstGeom prst="rect">
            <a:avLst/>
          </a:prstGeom>
          <a:solidFill>
            <a:srgbClr val="F2939F">
              <a:alpha val="7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431091" y="152643"/>
            <a:ext cx="8281818" cy="769441"/>
          </a:xfrm>
          <a:prstGeom prst="rect">
            <a:avLst/>
          </a:prstGeom>
          <a:noFill/>
        </p:spPr>
        <p:txBody>
          <a:bodyPr wrap="square" rtlCol="0">
            <a:spAutoFit/>
          </a:bodyPr>
          <a:lstStyle/>
          <a:p>
            <a:pPr algn="ctr"/>
            <a:r>
              <a:rPr lang="en-US" sz="4400" dirty="0" smtClean="0">
                <a:latin typeface="Gill Sans Light"/>
                <a:cs typeface="Gill Sans Light"/>
              </a:rPr>
              <a:t>How to Parallelize</a:t>
            </a:r>
            <a:endParaRPr lang="en-US" sz="4400" dirty="0">
              <a:latin typeface="Gill Sans Light"/>
              <a:cs typeface="Gill Sans Light"/>
            </a:endParaRPr>
          </a:p>
        </p:txBody>
      </p:sp>
      <p:sp>
        <p:nvSpPr>
          <p:cNvPr id="34" name="TextBox 33"/>
          <p:cNvSpPr txBox="1"/>
          <p:nvPr/>
        </p:nvSpPr>
        <p:spPr>
          <a:xfrm>
            <a:off x="35496" y="980728"/>
            <a:ext cx="9353692" cy="4708982"/>
          </a:xfrm>
          <a:prstGeom prst="rect">
            <a:avLst/>
          </a:prstGeom>
          <a:noFill/>
        </p:spPr>
        <p:txBody>
          <a:bodyPr wrap="none" rtlCol="0">
            <a:spAutoFit/>
          </a:bodyPr>
          <a:lstStyle/>
          <a:p>
            <a:pPr marL="571500" indent="-571500">
              <a:buFontTx/>
              <a:buChar char="-"/>
            </a:pPr>
            <a:endParaRPr lang="en-US" sz="3600" b="1" dirty="0" smtClean="0">
              <a:solidFill>
                <a:srgbClr val="000000"/>
              </a:solidFill>
              <a:latin typeface="Gill Sans Light"/>
              <a:cs typeface="Gill Sans Light"/>
            </a:endParaRPr>
          </a:p>
          <a:p>
            <a:pPr marL="571500" indent="-571500">
              <a:buFontTx/>
              <a:buChar char="-"/>
            </a:pPr>
            <a:endParaRPr lang="en-US" sz="3600" b="1" dirty="0" smtClean="0">
              <a:solidFill>
                <a:srgbClr val="000000"/>
              </a:solidFill>
              <a:latin typeface="Gill Sans Light"/>
              <a:cs typeface="Gill Sans Light"/>
            </a:endParaRPr>
          </a:p>
          <a:p>
            <a:pPr marL="571500" indent="-571500">
              <a:buFontTx/>
              <a:buChar char="-"/>
            </a:pPr>
            <a:r>
              <a:rPr lang="en-US" sz="3600" b="1" dirty="0" smtClean="0">
                <a:solidFill>
                  <a:srgbClr val="000000"/>
                </a:solidFill>
                <a:latin typeface="Gill Sans Light"/>
                <a:cs typeface="Gill Sans Light"/>
              </a:rPr>
              <a:t>Parallelize</a:t>
            </a:r>
            <a:r>
              <a:rPr lang="en-US" sz="3600" dirty="0" smtClean="0">
                <a:solidFill>
                  <a:srgbClr val="000000"/>
                </a:solidFill>
                <a:latin typeface="Gill Sans Light"/>
                <a:cs typeface="Gill Sans Light"/>
              </a:rPr>
              <a:t> </a:t>
            </a:r>
            <a:r>
              <a:rPr lang="en-US" sz="3600" dirty="0">
                <a:solidFill>
                  <a:srgbClr val="000000"/>
                </a:solidFill>
                <a:latin typeface="Gill Sans Light"/>
                <a:cs typeface="Gill Sans Light"/>
              </a:rPr>
              <a:t>c</a:t>
            </a:r>
            <a:r>
              <a:rPr lang="en-US" sz="3600" dirty="0" smtClean="0">
                <a:solidFill>
                  <a:srgbClr val="000000"/>
                </a:solidFill>
                <a:latin typeface="Gill Sans Light"/>
                <a:cs typeface="Gill Sans Light"/>
              </a:rPr>
              <a:t>omputation of </a:t>
            </a:r>
            <a:r>
              <a:rPr lang="en-US" sz="3600" b="1" dirty="0" smtClean="0">
                <a:solidFill>
                  <a:srgbClr val="000000"/>
                </a:solidFill>
                <a:latin typeface="Gill Sans Light"/>
                <a:cs typeface="Gill Sans Light"/>
              </a:rPr>
              <a:t>one update</a:t>
            </a:r>
            <a:r>
              <a:rPr lang="en-US" sz="3600" dirty="0" smtClean="0">
                <a:solidFill>
                  <a:srgbClr val="000000"/>
                </a:solidFill>
                <a:latin typeface="Gill Sans Light"/>
                <a:cs typeface="Gill Sans Light"/>
              </a:rPr>
              <a:t>?</a:t>
            </a:r>
            <a:endParaRPr lang="en-US" sz="3600" dirty="0">
              <a:solidFill>
                <a:srgbClr val="000000"/>
              </a:solidFill>
              <a:latin typeface="Gill Sans Light"/>
              <a:cs typeface="Gill Sans Light"/>
            </a:endParaRPr>
          </a:p>
          <a:p>
            <a:pPr lvl="1"/>
            <a:r>
              <a:rPr lang="en-US" sz="2800" dirty="0" smtClean="0">
                <a:solidFill>
                  <a:srgbClr val="000000"/>
                </a:solidFill>
                <a:latin typeface="Gill Sans Light"/>
                <a:cs typeface="Gill Sans Light"/>
              </a:rPr>
              <a:t>	</a:t>
            </a:r>
            <a:r>
              <a:rPr lang="en-US" sz="2800" u="sng" dirty="0" smtClean="0">
                <a:solidFill>
                  <a:srgbClr val="000000"/>
                </a:solidFill>
                <a:latin typeface="Gill Sans Light"/>
                <a:cs typeface="Gill Sans Light"/>
              </a:rPr>
              <a:t>Issue:</a:t>
            </a:r>
            <a:r>
              <a:rPr lang="en-US" sz="2800" dirty="0" smtClean="0">
                <a:solidFill>
                  <a:srgbClr val="000000"/>
                </a:solidFill>
                <a:latin typeface="Gill Sans Light"/>
                <a:cs typeface="Gill Sans Light"/>
              </a:rPr>
              <a:t> </a:t>
            </a:r>
          </a:p>
          <a:p>
            <a:pPr lvl="1"/>
            <a:r>
              <a:rPr lang="en-US" sz="2800" dirty="0">
                <a:solidFill>
                  <a:srgbClr val="000000"/>
                </a:solidFill>
                <a:latin typeface="Gill Sans Light"/>
                <a:cs typeface="Gill Sans Light"/>
              </a:rPr>
              <a:t>	</a:t>
            </a:r>
            <a:r>
              <a:rPr lang="en-US" sz="2800" dirty="0" smtClean="0">
                <a:solidFill>
                  <a:srgbClr val="000000"/>
                </a:solidFill>
                <a:latin typeface="Gill Sans Light"/>
                <a:cs typeface="Gill Sans Light"/>
              </a:rPr>
              <a:t>computing                 cheap (even for deep nets) [ O(d) ] </a:t>
            </a:r>
          </a:p>
          <a:p>
            <a:endParaRPr lang="en-US" sz="3600" dirty="0" smtClean="0">
              <a:solidFill>
                <a:srgbClr val="000000"/>
              </a:solidFill>
              <a:latin typeface="Gill Sans Light"/>
              <a:cs typeface="Gill Sans Light"/>
            </a:endParaRPr>
          </a:p>
          <a:p>
            <a:pPr marL="571500" indent="-571500">
              <a:buFontTx/>
              <a:buChar char="-"/>
            </a:pPr>
            <a:r>
              <a:rPr lang="en-US" sz="3600" b="1" dirty="0" smtClean="0">
                <a:solidFill>
                  <a:srgbClr val="000000"/>
                </a:solidFill>
                <a:latin typeface="Gill Sans Light"/>
                <a:cs typeface="Gill Sans Light"/>
              </a:rPr>
              <a:t>Parallel Updates</a:t>
            </a:r>
            <a:r>
              <a:rPr lang="en-US" sz="3600" dirty="0" smtClean="0">
                <a:solidFill>
                  <a:srgbClr val="000000"/>
                </a:solidFill>
                <a:latin typeface="Gill Sans Light"/>
                <a:cs typeface="Gill Sans Light"/>
              </a:rPr>
              <a:t>?</a:t>
            </a:r>
            <a:endParaRPr lang="en-US" sz="3600" dirty="0">
              <a:solidFill>
                <a:srgbClr val="000000"/>
              </a:solidFill>
              <a:latin typeface="Gill Sans Light"/>
              <a:cs typeface="Gill Sans Light"/>
            </a:endParaRPr>
          </a:p>
          <a:p>
            <a:pPr lvl="1"/>
            <a:r>
              <a:rPr lang="en-US" sz="2800" b="1" dirty="0" smtClean="0">
                <a:solidFill>
                  <a:srgbClr val="000000"/>
                </a:solidFill>
                <a:latin typeface="Gill Sans Light"/>
                <a:cs typeface="Gill Sans Light"/>
              </a:rPr>
              <a:t>   </a:t>
            </a:r>
            <a:r>
              <a:rPr lang="en-US" sz="2800" b="1" u="sng" dirty="0" smtClean="0">
                <a:solidFill>
                  <a:srgbClr val="000000"/>
                </a:solidFill>
                <a:latin typeface="Gill Sans Light"/>
                <a:cs typeface="Gill Sans Light"/>
              </a:rPr>
              <a:t>Issue:</a:t>
            </a:r>
            <a:r>
              <a:rPr lang="en-US" sz="2800" b="1" dirty="0" smtClean="0">
                <a:solidFill>
                  <a:srgbClr val="000000"/>
                </a:solidFill>
                <a:latin typeface="Gill Sans Light"/>
                <a:cs typeface="Gill Sans Light"/>
              </a:rPr>
              <a:t> </a:t>
            </a:r>
            <a:r>
              <a:rPr lang="en-US" sz="2800" dirty="0" smtClean="0">
                <a:solidFill>
                  <a:srgbClr val="000000"/>
                </a:solidFill>
                <a:latin typeface="Gill Sans Light"/>
                <a:cs typeface="Gill Sans Light"/>
              </a:rPr>
              <a:t>SGD is inherently serial….</a:t>
            </a:r>
          </a:p>
          <a:p>
            <a:r>
              <a:rPr lang="en-US" sz="3600" dirty="0">
                <a:solidFill>
                  <a:srgbClr val="000000"/>
                </a:solidFill>
                <a:latin typeface="Gill Sans Light"/>
                <a:cs typeface="Gill Sans Light"/>
              </a:rPr>
              <a:t> </a:t>
            </a:r>
          </a:p>
        </p:txBody>
      </p:sp>
      <p:sp>
        <p:nvSpPr>
          <p:cNvPr id="5" name="Rectangle 4"/>
          <p:cNvSpPr/>
          <p:nvPr/>
        </p:nvSpPr>
        <p:spPr>
          <a:xfrm>
            <a:off x="950027" y="5570894"/>
            <a:ext cx="7551736" cy="852807"/>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atin typeface="Gill Sans Light"/>
                <a:cs typeface="Gill Sans Light"/>
              </a:rPr>
              <a:t>Q: Can we parallelize inherently serial algorithms?</a:t>
            </a:r>
            <a:endParaRPr lang="en-US" sz="2800" b="1" i="1" dirty="0">
              <a:latin typeface="Gill Sans Light"/>
              <a:cs typeface="Gill Sans Light"/>
            </a:endParaRPr>
          </a:p>
        </p:txBody>
      </p: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570" y="3221168"/>
            <a:ext cx="1478963" cy="353043"/>
          </a:xfrm>
          <a:prstGeom prst="rect">
            <a:avLst/>
          </a:prstGeom>
        </p:spPr>
      </p:pic>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049" y="926402"/>
            <a:ext cx="4929909" cy="427182"/>
          </a:xfrm>
          <a:prstGeom prst="rect">
            <a:avLst/>
          </a:prstGeom>
        </p:spPr>
      </p:pic>
    </p:spTree>
    <p:extLst>
      <p:ext uri="{BB962C8B-B14F-4D97-AF65-F5344CB8AC3E}">
        <p14:creationId xmlns:p14="http://schemas.microsoft.com/office/powerpoint/2010/main" val="256074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431091" y="152643"/>
            <a:ext cx="8281818" cy="769441"/>
          </a:xfrm>
          <a:prstGeom prst="rect">
            <a:avLst/>
          </a:prstGeom>
          <a:noFill/>
        </p:spPr>
        <p:txBody>
          <a:bodyPr wrap="square" rtlCol="0">
            <a:spAutoFit/>
          </a:bodyPr>
          <a:lstStyle/>
          <a:p>
            <a:pPr algn="ctr"/>
            <a:r>
              <a:rPr lang="en-US" sz="4400" dirty="0" smtClean="0">
                <a:latin typeface="Gill Sans Light"/>
                <a:cs typeface="Gill Sans Light"/>
              </a:rPr>
              <a:t>Simple idea</a:t>
            </a:r>
            <a:endParaRPr lang="en-US" sz="4400" dirty="0">
              <a:latin typeface="Gill Sans Light"/>
              <a:cs typeface="Gill Sans Light"/>
            </a:endParaRPr>
          </a:p>
        </p:txBody>
      </p:sp>
      <p:sp>
        <p:nvSpPr>
          <p:cNvPr id="34" name="TextBox 33"/>
          <p:cNvSpPr txBox="1"/>
          <p:nvPr/>
        </p:nvSpPr>
        <p:spPr>
          <a:xfrm>
            <a:off x="35496" y="980728"/>
            <a:ext cx="7635424" cy="1754327"/>
          </a:xfrm>
          <a:prstGeom prst="rect">
            <a:avLst/>
          </a:prstGeom>
          <a:noFill/>
        </p:spPr>
        <p:txBody>
          <a:bodyPr wrap="none" rtlCol="0">
            <a:spAutoFit/>
          </a:bodyPr>
          <a:lstStyle/>
          <a:p>
            <a:pPr marL="571500" indent="-571500">
              <a:buFontTx/>
              <a:buChar char="-"/>
            </a:pPr>
            <a:r>
              <a:rPr lang="en-US" sz="3600" b="1" dirty="0" smtClean="0">
                <a:solidFill>
                  <a:srgbClr val="000000"/>
                </a:solidFill>
                <a:latin typeface="Gill Sans Light"/>
                <a:cs typeface="Gill Sans Light"/>
              </a:rPr>
              <a:t>Compute multiple gradients in parallel</a:t>
            </a:r>
            <a:endParaRPr lang="en-US" sz="3600" dirty="0" smtClean="0">
              <a:solidFill>
                <a:srgbClr val="000000"/>
              </a:solidFill>
              <a:latin typeface="Gill Sans Light"/>
              <a:cs typeface="Gill Sans Light"/>
            </a:endParaRPr>
          </a:p>
          <a:p>
            <a:pPr marL="571500" indent="-571500">
              <a:buFontTx/>
              <a:buChar char="-"/>
            </a:pPr>
            <a:endParaRPr lang="en-US" sz="3600" dirty="0">
              <a:solidFill>
                <a:srgbClr val="000000"/>
              </a:solidFill>
              <a:latin typeface="Gill Sans Light"/>
              <a:cs typeface="Gill Sans Light"/>
            </a:endParaRPr>
          </a:p>
          <a:p>
            <a:r>
              <a:rPr lang="en-US" sz="3600" dirty="0" smtClean="0">
                <a:solidFill>
                  <a:srgbClr val="000000"/>
                </a:solidFill>
                <a:latin typeface="Gill Sans Light"/>
                <a:cs typeface="Gill Sans Light"/>
              </a:rPr>
              <a:t> </a:t>
            </a:r>
            <a:endParaRPr lang="en-US" sz="3600"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301" y="1988356"/>
            <a:ext cx="4929910" cy="2632364"/>
          </a:xfrm>
          <a:prstGeom prst="rect">
            <a:avLst/>
          </a:prstGeom>
        </p:spPr>
      </p:pic>
      <p:sp>
        <p:nvSpPr>
          <p:cNvPr id="7" name="Rectangle 6"/>
          <p:cNvSpPr/>
          <p:nvPr/>
        </p:nvSpPr>
        <p:spPr>
          <a:xfrm>
            <a:off x="950027" y="5570894"/>
            <a:ext cx="7551736" cy="852807"/>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atin typeface="Gill Sans Light"/>
                <a:cs typeface="Gill Sans Light"/>
              </a:rPr>
              <a:t>Q: Does it perform the same as SGD?</a:t>
            </a:r>
            <a:endParaRPr lang="en-US" sz="2800" b="1" i="1" dirty="0">
              <a:latin typeface="Gill Sans Light"/>
              <a:cs typeface="Gill Sans Light"/>
            </a:endParaRPr>
          </a:p>
        </p:txBody>
      </p:sp>
    </p:spTree>
    <p:extLst>
      <p:ext uri="{BB962C8B-B14F-4D97-AF65-F5344CB8AC3E}">
        <p14:creationId xmlns:p14="http://schemas.microsoft.com/office/powerpoint/2010/main" val="1126199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199549" y="5498354"/>
            <a:ext cx="5795039" cy="1299882"/>
          </a:xfrm>
          <a:prstGeom prst="rect">
            <a:avLst/>
          </a:prstGeom>
          <a:solidFill>
            <a:srgbClr val="137CF8"/>
          </a:solidFill>
        </p:spPr>
        <p:style>
          <a:lnRef idx="1">
            <a:schemeClr val="accent1"/>
          </a:lnRef>
          <a:fillRef idx="3">
            <a:schemeClr val="accent1"/>
          </a:fillRef>
          <a:effectRef idx="2">
            <a:schemeClr val="accent1"/>
          </a:effectRef>
          <a:fontRef idx="minor">
            <a:schemeClr val="lt1"/>
          </a:fontRef>
        </p:style>
        <p:txBody>
          <a:bodyPr rtlCol="0" anchor="ctr"/>
          <a:lstStyle/>
          <a:p>
            <a:pPr algn="r"/>
            <a:r>
              <a:rPr lang="en-US" sz="2800" dirty="0" smtClean="0">
                <a:latin typeface="Gill Sans Light"/>
                <a:cs typeface="Gill Sans Light"/>
              </a:rPr>
              <a:t>Practice</a:t>
            </a:r>
            <a:endParaRPr lang="en-US" sz="2800" dirty="0">
              <a:latin typeface="Gill Sans Light"/>
              <a:cs typeface="Gill Sans Light"/>
            </a:endParaRPr>
          </a:p>
        </p:txBody>
      </p:sp>
      <p:sp>
        <p:nvSpPr>
          <p:cNvPr id="3" name="Rectangle 2"/>
          <p:cNvSpPr/>
          <p:nvPr/>
        </p:nvSpPr>
        <p:spPr>
          <a:xfrm>
            <a:off x="3199549" y="4303058"/>
            <a:ext cx="5795039" cy="1299882"/>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r"/>
            <a:r>
              <a:rPr lang="en-US" sz="2800" dirty="0" smtClean="0">
                <a:latin typeface="Gill Sans Light"/>
                <a:cs typeface="Gill Sans Light"/>
              </a:rPr>
              <a:t>Theory </a:t>
            </a:r>
            <a:endParaRPr lang="en-US" sz="2800" dirty="0">
              <a:latin typeface="Gill Sans Light"/>
              <a:cs typeface="Gill Sans Light"/>
            </a:endParaRPr>
          </a:p>
        </p:txBody>
      </p:sp>
      <p:sp>
        <p:nvSpPr>
          <p:cNvPr id="9"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dirty="0" smtClean="0">
                <a:solidFill>
                  <a:srgbClr val="202680"/>
                </a:solidFill>
                <a:latin typeface="Gill Sans Light"/>
                <a:cs typeface="Gill Sans Light"/>
              </a:rPr>
              <a:t>Distribute the effort!</a:t>
            </a:r>
            <a:endParaRPr lang="en-US" sz="5500" dirty="0">
              <a:solidFill>
                <a:srgbClr val="202680"/>
              </a:solidFill>
              <a:latin typeface="Gill Sans Light"/>
              <a:cs typeface="Gill Sans Light"/>
            </a:endParaRPr>
          </a:p>
        </p:txBody>
      </p:sp>
      <p:pic>
        <p:nvPicPr>
          <p:cNvPr id="14"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284" y="1341048"/>
            <a:ext cx="1753342" cy="13062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38764" y="2688066"/>
            <a:ext cx="717422" cy="569317"/>
          </a:xfrm>
          <a:prstGeom prst="rect">
            <a:avLst/>
          </a:prstGeom>
        </p:spPr>
      </p:pic>
      <p:pic>
        <p:nvPicPr>
          <p:cNvPr id="19" name="Picture 18" descr="1412613364603_wps_17_SANTA_MONICA_CA_AUGUST_04.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20984" y="3012619"/>
            <a:ext cx="595180" cy="503121"/>
          </a:xfrm>
          <a:prstGeom prst="rect">
            <a:avLst/>
          </a:prstGeom>
        </p:spPr>
      </p:pic>
      <p:pic>
        <p:nvPicPr>
          <p:cNvPr id="20" name="Picture 19" descr="sf-cat.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62094" y="3350905"/>
            <a:ext cx="588373" cy="3872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4194476" y="2808740"/>
            <a:ext cx="838431" cy="583945"/>
          </a:xfrm>
          <a:prstGeom prst="rect">
            <a:avLst/>
          </a:prstGeom>
        </p:spPr>
      </p:pic>
      <p:pic>
        <p:nvPicPr>
          <p:cNvPr id="23" name="Picture 22" descr="716974.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354783" y="3032817"/>
            <a:ext cx="609870" cy="500413"/>
          </a:xfrm>
          <a:prstGeom prst="rect">
            <a:avLst/>
          </a:prstGeom>
        </p:spPr>
      </p:pic>
      <p:pic>
        <p:nvPicPr>
          <p:cNvPr id="24" name="Picture 23" descr="yFEyUdBQw9.jpg"/>
          <p:cNvPicPr>
            <a:picLocks noChangeAspect="1"/>
          </p:cNvPicPr>
          <p:nvPr/>
        </p:nvPicPr>
        <p:blipFill rotWithShape="1">
          <a:blip r:embed="rId8" cstate="print">
            <a:extLst>
              <a:ext uri="{28A0092B-C50C-407E-A947-70E740481C1C}">
                <a14:useLocalDpi xmlns:a14="http://schemas.microsoft.com/office/drawing/2010/main"/>
              </a:ext>
            </a:extLst>
          </a:blip>
          <a:srcRect t="-13248"/>
          <a:stretch/>
        </p:blipFill>
        <p:spPr>
          <a:xfrm>
            <a:off x="4615712" y="3025206"/>
            <a:ext cx="752051" cy="888921"/>
          </a:xfrm>
          <a:prstGeom prst="rect">
            <a:avLst/>
          </a:prstGeom>
        </p:spPr>
      </p:pic>
      <p:pic>
        <p:nvPicPr>
          <p:cNvPr id="25" name="Picture 24"/>
          <p:cNvPicPr>
            <a:picLocks noChangeAspect="1"/>
          </p:cNvPicPr>
          <p:nvPr/>
        </p:nvPicPr>
        <p:blipFill rotWithShape="1">
          <a:blip r:embed="rId9" cstate="print">
            <a:extLst>
              <a:ext uri="{28A0092B-C50C-407E-A947-70E740481C1C}">
                <a14:useLocalDpi xmlns:a14="http://schemas.microsoft.com/office/drawing/2010/main"/>
              </a:ext>
            </a:extLst>
          </a:blip>
          <a:srcRect b="-1125"/>
          <a:stretch/>
        </p:blipFill>
        <p:spPr>
          <a:xfrm>
            <a:off x="6751375" y="2759087"/>
            <a:ext cx="700080" cy="612599"/>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957003" y="3005218"/>
            <a:ext cx="791349" cy="620047"/>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451455" y="3276235"/>
            <a:ext cx="899168" cy="545441"/>
          </a:xfrm>
          <a:prstGeom prst="rect">
            <a:avLst/>
          </a:prstGeom>
        </p:spPr>
      </p:pic>
      <p:pic>
        <p:nvPicPr>
          <p:cNvPr id="15"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9462" y="1341048"/>
            <a:ext cx="1753342" cy="13062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9640" y="1341048"/>
            <a:ext cx="1753342" cy="130624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5646" y="4954749"/>
            <a:ext cx="3225195" cy="941178"/>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smtClean="0">
                <a:latin typeface="Gill Sans Light"/>
                <a:cs typeface="Gill Sans Light"/>
              </a:rPr>
              <a:t>Several issues</a:t>
            </a:r>
            <a:endParaRPr lang="en-US" sz="3500" dirty="0">
              <a:latin typeface="Gill Sans Light"/>
              <a:cs typeface="Gill Sans Light"/>
            </a:endParaRPr>
          </a:p>
        </p:txBody>
      </p:sp>
      <p:sp>
        <p:nvSpPr>
          <p:cNvPr id="2" name="Rectangle 1"/>
          <p:cNvSpPr/>
          <p:nvPr/>
        </p:nvSpPr>
        <p:spPr>
          <a:xfrm>
            <a:off x="3375855" y="4355523"/>
            <a:ext cx="4993675" cy="2785378"/>
          </a:xfrm>
          <a:prstGeom prst="rect">
            <a:avLst/>
          </a:prstGeom>
        </p:spPr>
        <p:txBody>
          <a:bodyPr wrap="none">
            <a:spAutoFit/>
          </a:bodyPr>
          <a:lstStyle/>
          <a:p>
            <a:pPr marL="342900" indent="-342900">
              <a:buFontTx/>
              <a:buChar char="-"/>
            </a:pPr>
            <a:r>
              <a:rPr lang="en-US" sz="2500" b="1" dirty="0">
                <a:solidFill>
                  <a:srgbClr val="F2939F"/>
                </a:solidFill>
                <a:latin typeface="Gill Sans Light"/>
                <a:cs typeface="Gill Sans Light"/>
              </a:rPr>
              <a:t>Many models weaker than </a:t>
            </a:r>
            <a:r>
              <a:rPr lang="en-US" sz="2500" b="1" dirty="0" smtClean="0">
                <a:solidFill>
                  <a:srgbClr val="F2939F"/>
                </a:solidFill>
                <a:latin typeface="Gill Sans Light"/>
                <a:cs typeface="Gill Sans Light"/>
              </a:rPr>
              <a:t>one</a:t>
            </a:r>
          </a:p>
          <a:p>
            <a:pPr marL="342900" indent="-342900">
              <a:buFontTx/>
              <a:buChar char="-"/>
            </a:pPr>
            <a:r>
              <a:rPr lang="en-US" sz="2500" b="1" dirty="0" smtClean="0">
                <a:solidFill>
                  <a:srgbClr val="F2939F"/>
                </a:solidFill>
                <a:latin typeface="Gill Sans Light"/>
                <a:cs typeface="Gill Sans Light"/>
              </a:rPr>
              <a:t>Delays and Slow Nodes</a:t>
            </a:r>
          </a:p>
          <a:p>
            <a:pPr marL="342900" indent="-342900">
              <a:buFontTx/>
              <a:buChar char="-"/>
            </a:pPr>
            <a:r>
              <a:rPr lang="en-US" sz="2500" b="1" dirty="0" smtClean="0">
                <a:solidFill>
                  <a:srgbClr val="F2939F"/>
                </a:solidFill>
                <a:latin typeface="Gill Sans Light"/>
                <a:cs typeface="Gill Sans Light"/>
              </a:rPr>
              <a:t>Communication Costs</a:t>
            </a:r>
          </a:p>
          <a:p>
            <a:pPr marL="342900" indent="-342900">
              <a:buFontTx/>
              <a:buChar char="-"/>
            </a:pPr>
            <a:r>
              <a:rPr lang="en-US" sz="2500" dirty="0" smtClean="0">
                <a:latin typeface="Gill Sans Light"/>
                <a:cs typeface="Gill Sans Light"/>
              </a:rPr>
              <a:t>Barriers to entry / High Cost</a:t>
            </a:r>
          </a:p>
          <a:p>
            <a:pPr marL="342900" indent="-342900">
              <a:buFontTx/>
              <a:buChar char="-"/>
            </a:pPr>
            <a:r>
              <a:rPr lang="en-US" sz="2500" dirty="0" smtClean="0">
                <a:latin typeface="Gill Sans Light"/>
                <a:cs typeface="Gill Sans Light"/>
              </a:rPr>
              <a:t>Implementation Overhead</a:t>
            </a:r>
            <a:endParaRPr lang="en-US" sz="2500" dirty="0">
              <a:latin typeface="Gill Sans Light"/>
              <a:cs typeface="Gill Sans Light"/>
            </a:endParaRPr>
          </a:p>
          <a:p>
            <a:pPr marL="342900" indent="-342900">
              <a:buFontTx/>
              <a:buChar char="-"/>
            </a:pPr>
            <a:r>
              <a:rPr lang="en-US" sz="2500" dirty="0">
                <a:latin typeface="Gill Sans Light"/>
                <a:cs typeface="Gill Sans Light"/>
              </a:rPr>
              <a:t>Nontrivial choice of ML-framework</a:t>
            </a:r>
          </a:p>
          <a:p>
            <a:pPr marL="342900" indent="-342900">
              <a:buFontTx/>
              <a:buChar char="-"/>
            </a:pPr>
            <a:endParaRPr lang="en-US" sz="2500" dirty="0" smtClean="0">
              <a:latin typeface="Gill Sans Light"/>
              <a:cs typeface="Gill Sans Light"/>
            </a:endParaRPr>
          </a:p>
        </p:txBody>
      </p:sp>
    </p:spTree>
    <p:extLst>
      <p:ext uri="{BB962C8B-B14F-4D97-AF65-F5344CB8AC3E}">
        <p14:creationId xmlns:p14="http://schemas.microsoft.com/office/powerpoint/2010/main" val="147613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iterate type="lt">
                                    <p:tmPct val="0"/>
                                  </p:iterate>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iterate type="lt">
                                    <p:tmPct val="0"/>
                                  </p:iterate>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additive="base">
                                        <p:cTn id="2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iterate type="lt">
                                    <p:tmPct val="0"/>
                                  </p:iterate>
                                  <p:childTnLst>
                                    <p:set>
                                      <p:cBhvr>
                                        <p:cTn id="28" dur="1" fill="hold">
                                          <p:stCondLst>
                                            <p:cond delay="0"/>
                                          </p:stCondLst>
                                        </p:cTn>
                                        <p:tgtEl>
                                          <p:spTgt spid="2">
                                            <p:txEl>
                                              <p:pRg st="2" end="2"/>
                                            </p:txEl>
                                          </p:spTgt>
                                        </p:tgtEl>
                                        <p:attrNameLst>
                                          <p:attrName>style.visibility</p:attrName>
                                        </p:attrNameLst>
                                      </p:cBhvr>
                                      <p:to>
                                        <p:strVal val="visible"/>
                                      </p:to>
                                    </p:set>
                                    <p:anim calcmode="lin" valueType="num">
                                      <p:cBhvr additive="base">
                                        <p:cTn id="2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iterate type="lt">
                                    <p:tmPct val="0"/>
                                  </p:iterate>
                                  <p:childTnLst>
                                    <p:set>
                                      <p:cBhvr>
                                        <p:cTn id="38" dur="1" fill="hold">
                                          <p:stCondLst>
                                            <p:cond delay="0"/>
                                          </p:stCondLst>
                                        </p:cTn>
                                        <p:tgtEl>
                                          <p:spTgt spid="2">
                                            <p:txEl>
                                              <p:pRg st="3" end="3"/>
                                            </p:txEl>
                                          </p:spTgt>
                                        </p:tgtEl>
                                        <p:attrNameLst>
                                          <p:attrName>style.visibility</p:attrName>
                                        </p:attrNameLst>
                                      </p:cBhvr>
                                      <p:to>
                                        <p:strVal val="visible"/>
                                      </p:to>
                                    </p:set>
                                    <p:anim calcmode="lin" valueType="num">
                                      <p:cBhvr additive="base">
                                        <p:cTn id="3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iterate type="lt">
                                    <p:tmPct val="0"/>
                                  </p:iterate>
                                  <p:childTnLst>
                                    <p:set>
                                      <p:cBhvr>
                                        <p:cTn id="44" dur="1" fill="hold">
                                          <p:stCondLst>
                                            <p:cond delay="0"/>
                                          </p:stCondLst>
                                        </p:cTn>
                                        <p:tgtEl>
                                          <p:spTgt spid="2">
                                            <p:txEl>
                                              <p:pRg st="4" end="4"/>
                                            </p:txEl>
                                          </p:spTgt>
                                        </p:tgtEl>
                                        <p:attrNameLst>
                                          <p:attrName>style.visibility</p:attrName>
                                        </p:attrNameLst>
                                      </p:cBhvr>
                                      <p:to>
                                        <p:strVal val="visible"/>
                                      </p:to>
                                    </p:set>
                                    <p:anim calcmode="lin" valueType="num">
                                      <p:cBhvr additive="base">
                                        <p:cTn id="4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iterate type="lt">
                                    <p:tmPct val="0"/>
                                  </p:iterate>
                                  <p:childTnLst>
                                    <p:set>
                                      <p:cBhvr>
                                        <p:cTn id="50" dur="1" fill="hold">
                                          <p:stCondLst>
                                            <p:cond delay="0"/>
                                          </p:stCondLst>
                                        </p:cTn>
                                        <p:tgtEl>
                                          <p:spTgt spid="2">
                                            <p:txEl>
                                              <p:pRg st="5" end="5"/>
                                            </p:txEl>
                                          </p:spTgt>
                                        </p:tgtEl>
                                        <p:attrNameLst>
                                          <p:attrName>style.visibility</p:attrName>
                                        </p:attrNameLst>
                                      </p:cBhvr>
                                      <p:to>
                                        <p:strVal val="visible"/>
                                      </p:to>
                                    </p:set>
                                    <p:anim calcmode="lin" valueType="num">
                                      <p:cBhvr additive="base">
                                        <p:cTn id="5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91470"/>
            <a:ext cx="9144000" cy="1769118"/>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Choosing an Algorithm</a:t>
            </a:r>
            <a:endParaRPr lang="en-US" sz="5500" dirty="0">
              <a:latin typeface="Gill Sans Light"/>
              <a:cs typeface="Gill Sans Light"/>
            </a:endParaRPr>
          </a:p>
        </p:txBody>
      </p:sp>
    </p:spTree>
    <p:extLst>
      <p:ext uri="{BB962C8B-B14F-4D97-AF65-F5344CB8AC3E}">
        <p14:creationId xmlns:p14="http://schemas.microsoft.com/office/powerpoint/2010/main" val="21507208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6606"/>
            <a:ext cx="9143999" cy="5647700"/>
          </a:xfrm>
          <a:prstGeom prst="rect">
            <a:avLst/>
          </a:prstGeom>
          <a:noFill/>
        </p:spPr>
        <p:txBody>
          <a:bodyPr wrap="square" rtlCol="0">
            <a:spAutoFit/>
          </a:bodyPr>
          <a:lstStyle/>
          <a:p>
            <a:pPr algn="ctr"/>
            <a:endParaRPr lang="en-US" sz="4200" dirty="0" smtClean="0">
              <a:latin typeface="Gill Sans Light"/>
              <a:cs typeface="Gill Sans Light"/>
            </a:endParaRPr>
          </a:p>
          <a:p>
            <a:pPr algn="ctr"/>
            <a:endParaRPr lang="en-US" sz="3500" i="1" dirty="0" smtClean="0">
              <a:latin typeface="Gill Sans Light"/>
              <a:cs typeface="Gill Sans Light"/>
            </a:endParaRPr>
          </a:p>
          <a:p>
            <a:pPr algn="ctr"/>
            <a:r>
              <a:rPr lang="en-US" sz="4500" b="1" dirty="0">
                <a:latin typeface="Gill Sans Light"/>
                <a:cs typeface="Gill Sans Light"/>
              </a:rPr>
              <a:t/>
            </a:r>
            <a:br>
              <a:rPr lang="en-US" sz="4500" b="1" dirty="0">
                <a:latin typeface="Gill Sans Light"/>
                <a:cs typeface="Gill Sans Light"/>
              </a:rPr>
            </a:br>
            <a:endParaRPr lang="en-US" sz="2000" b="1" dirty="0" smtClean="0">
              <a:latin typeface="Gill Sans Light"/>
              <a:cs typeface="Gill Sans Light"/>
            </a:endParaRPr>
          </a:p>
          <a:p>
            <a:pPr algn="ctr"/>
            <a:endParaRPr lang="en-US" sz="2100" b="1" dirty="0" smtClean="0">
              <a:latin typeface="Gill Sans Light"/>
              <a:cs typeface="Gill Sans Light"/>
            </a:endParaRPr>
          </a:p>
          <a:p>
            <a:pPr algn="ctr"/>
            <a:endParaRPr lang="en-US" sz="2100" b="1" dirty="0">
              <a:latin typeface="Gill Sans Light"/>
              <a:cs typeface="Gill Sans Light"/>
            </a:endParaRPr>
          </a:p>
          <a:p>
            <a:pPr algn="ctr"/>
            <a:endParaRPr lang="en-US" sz="2100" b="1" dirty="0">
              <a:latin typeface="Gill Sans Light"/>
              <a:cs typeface="Gill Sans Light"/>
            </a:endParaRPr>
          </a:p>
          <a:p>
            <a:pPr algn="ctr"/>
            <a:endParaRPr lang="en-US" sz="2100" b="1" dirty="0" smtClean="0">
              <a:latin typeface="Gill Sans Light"/>
              <a:cs typeface="Gill Sans Light"/>
            </a:endParaRPr>
          </a:p>
          <a:p>
            <a:pPr algn="ctr"/>
            <a:endParaRPr lang="en-US" sz="3500" dirty="0" smtClean="0">
              <a:latin typeface="Gill Sans Light"/>
              <a:cs typeface="Gill Sans Light"/>
            </a:endParaRPr>
          </a:p>
          <a:p>
            <a:pPr algn="ctr"/>
            <a:endParaRPr lang="en-US" sz="3500" dirty="0" smtClean="0">
              <a:latin typeface="Gill Sans Light"/>
              <a:cs typeface="Gill Sans Light"/>
            </a:endParaRPr>
          </a:p>
          <a:p>
            <a:pPr algn="ctr"/>
            <a:r>
              <a:rPr lang="en-US" sz="3500" dirty="0" err="1" smtClean="0">
                <a:latin typeface="Gill Sans Light"/>
                <a:cs typeface="Gill Sans Light"/>
              </a:rPr>
              <a:t>Dimitris</a:t>
            </a:r>
            <a:r>
              <a:rPr lang="en-US" sz="3500" dirty="0" smtClean="0">
                <a:latin typeface="Gill Sans Light"/>
                <a:cs typeface="Gill Sans Light"/>
              </a:rPr>
              <a:t> </a:t>
            </a:r>
            <a:r>
              <a:rPr lang="en-US" sz="3500" dirty="0" err="1" smtClean="0">
                <a:latin typeface="Gill Sans Light"/>
                <a:cs typeface="Gill Sans Light"/>
              </a:rPr>
              <a:t>Papailiopoulos</a:t>
            </a:r>
            <a:endParaRPr lang="en-US" sz="3500" dirty="0" smtClean="0">
              <a:latin typeface="Gill Sans Light"/>
              <a:cs typeface="Gill Sans Light"/>
            </a:endParaRPr>
          </a:p>
          <a:p>
            <a:pPr algn="ctr"/>
            <a:endParaRPr lang="en-US" sz="3000" dirty="0" smtClean="0">
              <a:latin typeface="Gill Sans Light"/>
              <a:cs typeface="Gill Sans Light"/>
            </a:endParaRPr>
          </a:p>
        </p:txBody>
      </p:sp>
      <p:sp>
        <p:nvSpPr>
          <p:cNvPr id="5" name="Rectangle 4"/>
          <p:cNvSpPr/>
          <p:nvPr/>
        </p:nvSpPr>
        <p:spPr>
          <a:xfrm>
            <a:off x="-1" y="548423"/>
            <a:ext cx="9144000" cy="2180754"/>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i="1" dirty="0" smtClean="0">
                <a:latin typeface="Gill Sans Light"/>
                <a:cs typeface="Gill Sans Light"/>
              </a:rPr>
              <a:t>Advances and Challenges in Distributed Machine Learning</a:t>
            </a:r>
            <a:endParaRPr lang="en-US" sz="5500" i="1" dirty="0">
              <a:latin typeface="Gill Sans Light"/>
              <a:cs typeface="Gill Sans Light"/>
            </a:endParaRPr>
          </a:p>
        </p:txBody>
      </p:sp>
    </p:spTree>
    <p:extLst>
      <p:ext uri="{BB962C8B-B14F-4D97-AF65-F5344CB8AC3E}">
        <p14:creationId xmlns:p14="http://schemas.microsoft.com/office/powerpoint/2010/main" val="170088302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5" name="Rectangle 4"/>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The Master-worker Setting</a:t>
            </a:r>
            <a:endParaRPr lang="en-US" sz="5500" dirty="0">
              <a:latin typeface="Gill Sans Light"/>
              <a:cs typeface="Gill Sans Light"/>
            </a:endParaRPr>
          </a:p>
        </p:txBody>
      </p:sp>
    </p:spTree>
    <p:extLst>
      <p:ext uri="{BB962C8B-B14F-4D97-AF65-F5344CB8AC3E}">
        <p14:creationId xmlns:p14="http://schemas.microsoft.com/office/powerpoint/2010/main" val="15922466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4" name="Rectangle 3"/>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16942743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4" name="Rounded Rectangle 3"/>
          <p:cNvSpPr/>
          <p:nvPr/>
        </p:nvSpPr>
        <p:spPr>
          <a:xfrm>
            <a:off x="7008613" y="2058032"/>
            <a:ext cx="2135388"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Gill Sans Light"/>
                <a:cs typeface="Gill Sans Light"/>
              </a:rPr>
              <a:t>Stores the model</a:t>
            </a:r>
            <a:endParaRPr lang="en-US" sz="2000" dirty="0">
              <a:solidFill>
                <a:schemeClr val="bg1"/>
              </a:solidFill>
              <a:latin typeface="Gill Sans Light"/>
              <a:cs typeface="Gill Sans Light"/>
            </a:endParaRPr>
          </a:p>
        </p:txBody>
      </p:sp>
      <p:cxnSp>
        <p:nvCxnSpPr>
          <p:cNvPr id="6" name="Straight Arrow Connector 5"/>
          <p:cNvCxnSpPr>
            <a:stCxn id="4" idx="1"/>
          </p:cNvCxnSpPr>
          <p:nvPr/>
        </p:nvCxnSpPr>
        <p:spPr>
          <a:xfrm flipH="1">
            <a:off x="5021438" y="2478310"/>
            <a:ext cx="1987175" cy="5222"/>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602751" y="6017444"/>
            <a:ext cx="3194425"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Gradient Computations</a:t>
            </a:r>
            <a:endParaRPr lang="en-US" sz="2400" dirty="0">
              <a:solidFill>
                <a:schemeClr val="bg1"/>
              </a:solidFill>
              <a:latin typeface="Gill Sans Light"/>
              <a:cs typeface="Gill Sans Light"/>
            </a:endParaRPr>
          </a:p>
        </p:txBody>
      </p:sp>
      <p:cxnSp>
        <p:nvCxnSpPr>
          <p:cNvPr id="8" name="Straight Arrow Connector 7"/>
          <p:cNvCxnSpPr>
            <a:stCxn id="7" idx="0"/>
          </p:cNvCxnSpPr>
          <p:nvPr/>
        </p:nvCxnSpPr>
        <p:spPr>
          <a:xfrm flipH="1" flipV="1">
            <a:off x="2814094" y="5767293"/>
            <a:ext cx="1385870"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0"/>
          </p:cNvCxnSpPr>
          <p:nvPr/>
        </p:nvCxnSpPr>
        <p:spPr>
          <a:xfrm flipH="1" flipV="1">
            <a:off x="3910868" y="5767293"/>
            <a:ext cx="289096"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0"/>
          </p:cNvCxnSpPr>
          <p:nvPr/>
        </p:nvCxnSpPr>
        <p:spPr>
          <a:xfrm flipV="1">
            <a:off x="4199964" y="5767293"/>
            <a:ext cx="1817867"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41163288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5" name="Rectangle 4"/>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93" y="2496996"/>
            <a:ext cx="368300" cy="215900"/>
          </a:xfrm>
          <a:prstGeom prst="rect">
            <a:avLst/>
          </a:prstGeom>
        </p:spPr>
      </p:pic>
      <p:cxnSp>
        <p:nvCxnSpPr>
          <p:cNvPr id="8" name="Straight Arrow Connector 7"/>
          <p:cNvCxnSpPr/>
          <p:nvPr/>
        </p:nvCxnSpPr>
        <p:spPr>
          <a:xfrm>
            <a:off x="4834469" y="3030363"/>
            <a:ext cx="0" cy="384792"/>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071558" y="4068356"/>
            <a:ext cx="593979" cy="25263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0103" y="4228077"/>
            <a:ext cx="128134" cy="26706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41600" y="4137447"/>
            <a:ext cx="594568" cy="26706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pic>
        <p:nvPicPr>
          <p:cNvPr id="22" name="Picture 2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3277" y="4010634"/>
            <a:ext cx="368300" cy="215900"/>
          </a:xfrm>
          <a:prstGeom prst="rect">
            <a:avLst/>
          </a:prstGeom>
        </p:spPr>
      </p:pic>
      <p:pic>
        <p:nvPicPr>
          <p:cNvPr id="23" name="Picture 2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237" y="4264811"/>
            <a:ext cx="368300" cy="215900"/>
          </a:xfrm>
          <a:prstGeom prst="rect">
            <a:avLst/>
          </a:prstGeom>
        </p:spPr>
      </p:pic>
      <p:pic>
        <p:nvPicPr>
          <p:cNvPr id="24" name="Picture 2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123" y="3868871"/>
            <a:ext cx="368300" cy="215900"/>
          </a:xfrm>
          <a:prstGeom prst="rect">
            <a:avLst/>
          </a:prstGeom>
        </p:spPr>
      </p:pic>
    </p:spTree>
    <p:extLst>
      <p:ext uri="{BB962C8B-B14F-4D97-AF65-F5344CB8AC3E}">
        <p14:creationId xmlns:p14="http://schemas.microsoft.com/office/powerpoint/2010/main" val="129827537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93" y="2496996"/>
            <a:ext cx="368300" cy="215900"/>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041" y="5786611"/>
            <a:ext cx="3134859" cy="634809"/>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5555" y="5820489"/>
            <a:ext cx="2863697" cy="600931"/>
          </a:xfrm>
          <a:prstGeom prst="rect">
            <a:avLst/>
          </a:prstGeom>
        </p:spPr>
      </p:pic>
      <p:sp>
        <p:nvSpPr>
          <p:cNvPr id="9" name="Rectangle 8"/>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253164250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832" y="3873653"/>
            <a:ext cx="419100" cy="3048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7051" y="4003523"/>
            <a:ext cx="520700" cy="304800"/>
          </a:xfrm>
          <a:prstGeom prst="rect">
            <a:avLst/>
          </a:prstGeom>
        </p:spPr>
      </p:pic>
      <p:cxnSp>
        <p:nvCxnSpPr>
          <p:cNvPr id="10" name="Straight Arrow Connector 9"/>
          <p:cNvCxnSpPr/>
          <p:nvPr/>
        </p:nvCxnSpPr>
        <p:spPr>
          <a:xfrm>
            <a:off x="4834469" y="3030363"/>
            <a:ext cx="0" cy="384792"/>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071558" y="4068356"/>
            <a:ext cx="593979" cy="25263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0103" y="4228077"/>
            <a:ext cx="128134"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541600" y="4137447"/>
            <a:ext cx="594568"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40653658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487" y="2068066"/>
            <a:ext cx="2554975" cy="1008543"/>
          </a:xfrm>
          <a:prstGeom prst="rect">
            <a:avLst/>
          </a:prstGeom>
        </p:spPr>
      </p:pic>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278212892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
        <p:nvSpPr>
          <p:cNvPr id="11" name="Rounded Rectangle 10"/>
          <p:cNvSpPr/>
          <p:nvPr/>
        </p:nvSpPr>
        <p:spPr>
          <a:xfrm>
            <a:off x="1067912" y="1779462"/>
            <a:ext cx="7056881" cy="4642022"/>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bg1"/>
                </a:solidFill>
                <a:latin typeface="Gill Sans Light"/>
                <a:cs typeface="Gill Sans Light"/>
              </a:rPr>
              <a:t>Repeat distributed iterations until </a:t>
            </a:r>
          </a:p>
          <a:p>
            <a:pPr algn="ctr"/>
            <a:r>
              <a:rPr lang="en-US" sz="3600" dirty="0" smtClean="0">
                <a:solidFill>
                  <a:schemeClr val="bg1"/>
                </a:solidFill>
                <a:latin typeface="Gill Sans Light"/>
                <a:cs typeface="Gill Sans Light"/>
              </a:rPr>
              <a:t>we are happy with the model</a:t>
            </a:r>
            <a:endParaRPr lang="en-US" sz="3600" dirty="0">
              <a:solidFill>
                <a:schemeClr val="bg1"/>
              </a:solidFill>
              <a:latin typeface="Gill Sans Light"/>
              <a:cs typeface="Gill Sans Light"/>
            </a:endParaRPr>
          </a:p>
        </p:txBody>
      </p:sp>
    </p:spTree>
    <p:extLst>
      <p:ext uri="{BB962C8B-B14F-4D97-AF65-F5344CB8AC3E}">
        <p14:creationId xmlns:p14="http://schemas.microsoft.com/office/powerpoint/2010/main" val="362246564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91470"/>
            <a:ext cx="9144000" cy="1769118"/>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Evaluating the performance of Distributed ML</a:t>
            </a:r>
            <a:endParaRPr lang="en-US" sz="5500" dirty="0">
              <a:latin typeface="Gill Sans Light"/>
              <a:cs typeface="Gill Sans Light"/>
            </a:endParaRPr>
          </a:p>
        </p:txBody>
      </p:sp>
    </p:spTree>
    <p:extLst>
      <p:ext uri="{BB962C8B-B14F-4D97-AF65-F5344CB8AC3E}">
        <p14:creationId xmlns:p14="http://schemas.microsoft.com/office/powerpoint/2010/main" val="122183108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Many Questions</a:t>
            </a:r>
            <a:r>
              <a:rPr lang="mr-IN" sz="4400" dirty="0" smtClean="0">
                <a:latin typeface="Gill Sans Light"/>
                <a:cs typeface="Gill Sans Light"/>
              </a:rPr>
              <a:t>…</a:t>
            </a:r>
            <a:r>
              <a:rPr lang="en-US" sz="4400" dirty="0" smtClean="0">
                <a:latin typeface="Gill Sans Light"/>
                <a:cs typeface="Gill Sans Light"/>
              </a:rPr>
              <a:t>.</a:t>
            </a:r>
            <a:endParaRPr lang="en-US" sz="4400" dirty="0">
              <a:latin typeface="Gill Sans Light"/>
              <a:cs typeface="Gill Sans Light"/>
            </a:endParaRPr>
          </a:p>
        </p:txBody>
      </p:sp>
      <p:sp>
        <p:nvSpPr>
          <p:cNvPr id="5" name="Rectangle 4"/>
          <p:cNvSpPr/>
          <p:nvPr/>
        </p:nvSpPr>
        <p:spPr>
          <a:xfrm>
            <a:off x="0" y="2128790"/>
            <a:ext cx="9097362" cy="4524316"/>
          </a:xfrm>
          <a:prstGeom prst="rect">
            <a:avLst/>
          </a:prstGeom>
        </p:spPr>
        <p:txBody>
          <a:bodyPr wrap="none">
            <a:spAutoFit/>
          </a:bodyPr>
          <a:lstStyle/>
          <a:p>
            <a:endParaRPr lang="en-US" sz="3600" b="1" i="1" u="sng" dirty="0" smtClean="0">
              <a:latin typeface="Gill Sans Light"/>
              <a:cs typeface="Gill Sans Light"/>
            </a:endParaRPr>
          </a:p>
          <a:p>
            <a:pPr marL="342900" indent="-342900">
              <a:buFont typeface="Arial"/>
              <a:buChar char="•"/>
            </a:pPr>
            <a:r>
              <a:rPr lang="en-US" sz="3600" dirty="0" smtClean="0">
                <a:latin typeface="Gill Sans Light"/>
                <a:cs typeface="Gill Sans Light"/>
              </a:rPr>
              <a:t>How fast does </a:t>
            </a:r>
            <a:r>
              <a:rPr lang="en-US" sz="3600" dirty="0" err="1" smtClean="0">
                <a:latin typeface="Gill Sans Light"/>
                <a:cs typeface="Gill Sans Light"/>
              </a:rPr>
              <a:t>minibatch</a:t>
            </a:r>
            <a:r>
              <a:rPr lang="en-US" sz="3600" dirty="0" smtClean="0">
                <a:latin typeface="Gill Sans Light"/>
                <a:cs typeface="Gill Sans Light"/>
              </a:rPr>
              <a:t>-SGD converge?</a:t>
            </a:r>
          </a:p>
          <a:p>
            <a:pPr marL="342900" indent="-342900">
              <a:buFont typeface="Arial"/>
              <a:buChar char="•"/>
            </a:pPr>
            <a:r>
              <a:rPr lang="en-US" sz="3600" dirty="0" smtClean="0">
                <a:latin typeface="Gill Sans Light"/>
                <a:cs typeface="Gill Sans Light"/>
              </a:rPr>
              <a:t>How can we measure speedups?</a:t>
            </a:r>
          </a:p>
          <a:p>
            <a:pPr marL="342900" indent="-342900">
              <a:buFont typeface="Arial"/>
              <a:buChar char="•"/>
            </a:pPr>
            <a:r>
              <a:rPr lang="en-US" sz="3600" dirty="0" smtClean="0">
                <a:latin typeface="Gill Sans Light"/>
                <a:cs typeface="Gill Sans Light"/>
              </a:rPr>
              <a:t>Comm. </a:t>
            </a:r>
            <a:r>
              <a:rPr lang="en-US" sz="3600" dirty="0">
                <a:latin typeface="Gill Sans Light"/>
                <a:cs typeface="Gill Sans Light"/>
              </a:rPr>
              <a:t>i</a:t>
            </a:r>
            <a:r>
              <a:rPr lang="en-US" sz="3600" dirty="0" smtClean="0">
                <a:latin typeface="Gill Sans Light"/>
                <a:cs typeface="Gill Sans Light"/>
              </a:rPr>
              <a:t>s expensive, how often do we average?</a:t>
            </a:r>
          </a:p>
          <a:p>
            <a:pPr marL="342900" indent="-342900">
              <a:buFont typeface="Arial"/>
              <a:buChar char="•"/>
            </a:pPr>
            <a:r>
              <a:rPr lang="en-US" sz="3600" dirty="0" smtClean="0">
                <a:latin typeface="Gill Sans Light"/>
                <a:cs typeface="Gill Sans Light"/>
              </a:rPr>
              <a:t>How do we choose the right model?</a:t>
            </a:r>
          </a:p>
          <a:p>
            <a:pPr marL="342900" indent="-342900">
              <a:buFont typeface="Arial"/>
              <a:buChar char="•"/>
            </a:pPr>
            <a:r>
              <a:rPr lang="en-US" sz="3600" dirty="0" smtClean="0">
                <a:latin typeface="Gill Sans Light"/>
                <a:cs typeface="Gill Sans Light"/>
              </a:rPr>
              <a:t>What happens with delayed nodes?</a:t>
            </a:r>
          </a:p>
          <a:p>
            <a:pPr marL="342900" indent="-342900">
              <a:buFont typeface="Arial"/>
              <a:buChar char="•"/>
            </a:pPr>
            <a:r>
              <a:rPr lang="en-US" sz="3600" dirty="0" smtClean="0">
                <a:latin typeface="Gill Sans Light"/>
                <a:cs typeface="Gill Sans Light"/>
              </a:rPr>
              <a:t>Does fault tolerance matter?</a:t>
            </a:r>
          </a:p>
          <a:p>
            <a:pPr marL="342900" indent="-342900">
              <a:buFont typeface="Arial"/>
              <a:buChar char="•"/>
            </a:pPr>
            <a:endParaRPr lang="en-US" sz="3600" dirty="0"/>
          </a:p>
        </p:txBody>
      </p:sp>
    </p:spTree>
    <p:extLst>
      <p:ext uri="{BB962C8B-B14F-4D97-AF65-F5344CB8AC3E}">
        <p14:creationId xmlns:p14="http://schemas.microsoft.com/office/powerpoint/2010/main" val="41471586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73235"/>
            <a:ext cx="9144000" cy="2180754"/>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i="1" dirty="0" smtClean="0">
                <a:latin typeface="Gill Sans Light"/>
                <a:cs typeface="Gill Sans Light"/>
              </a:rPr>
              <a:t>Mostly Challenges</a:t>
            </a:r>
            <a:endParaRPr lang="en-US" sz="5500" i="1" dirty="0">
              <a:latin typeface="Gill Sans Light"/>
              <a:cs typeface="Gill Sans Light"/>
            </a:endParaRPr>
          </a:p>
        </p:txBody>
      </p:sp>
    </p:spTree>
    <p:extLst>
      <p:ext uri="{BB962C8B-B14F-4D97-AF65-F5344CB8AC3E}">
        <p14:creationId xmlns:p14="http://schemas.microsoft.com/office/powerpoint/2010/main" val="3604421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16448" y="-233588"/>
            <a:ext cx="10989889" cy="7091588"/>
          </a:xfrm>
          <a:prstGeom prst="rect">
            <a:avLst/>
          </a:prstGeom>
        </p:spPr>
      </p:pic>
      <p:cxnSp>
        <p:nvCxnSpPr>
          <p:cNvPr id="4" name="Straight Arrow Connector 3"/>
          <p:cNvCxnSpPr/>
          <p:nvPr/>
        </p:nvCxnSpPr>
        <p:spPr>
          <a:xfrm flipV="1">
            <a:off x="656925" y="145994"/>
            <a:ext cx="0" cy="6175483"/>
          </a:xfrm>
          <a:prstGeom prst="straightConnector1">
            <a:avLst/>
          </a:prstGeom>
          <a:ln w="127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656925" y="-394180"/>
            <a:ext cx="1635006" cy="6715657"/>
          </a:xfrm>
          <a:prstGeom prst="line">
            <a:avLst/>
          </a:prstGeom>
          <a:ln w="381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408714" y="-29198"/>
            <a:ext cx="0" cy="5284930"/>
          </a:xfrm>
          <a:prstGeom prst="straightConnector1">
            <a:avLst/>
          </a:prstGeom>
          <a:ln w="57150" cmpd="sng">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446079" y="1150954"/>
            <a:ext cx="6371606" cy="646331"/>
          </a:xfrm>
          <a:prstGeom prst="rect">
            <a:avLst/>
          </a:prstGeom>
          <a:noFill/>
        </p:spPr>
        <p:txBody>
          <a:bodyPr wrap="none" rtlCol="0">
            <a:spAutoFit/>
          </a:bodyPr>
          <a:lstStyle/>
          <a:p>
            <a:r>
              <a:rPr lang="en-US" sz="3600" dirty="0" smtClean="0">
                <a:latin typeface="Gill Sans Light"/>
                <a:cs typeface="Gill Sans Light"/>
              </a:rPr>
              <a:t>Reality ~100x worse than optimal</a:t>
            </a:r>
            <a:endParaRPr lang="en-US" sz="3600" dirty="0">
              <a:latin typeface="Gill Sans Light"/>
              <a:cs typeface="Gill Sans Light"/>
            </a:endParaRPr>
          </a:p>
        </p:txBody>
      </p:sp>
      <p:sp>
        <p:nvSpPr>
          <p:cNvPr id="19" name="TextBox 18"/>
          <p:cNvSpPr txBox="1"/>
          <p:nvPr/>
        </p:nvSpPr>
        <p:spPr>
          <a:xfrm rot="17006728">
            <a:off x="-508078" y="2063326"/>
            <a:ext cx="3529933" cy="646331"/>
          </a:xfrm>
          <a:prstGeom prst="rect">
            <a:avLst/>
          </a:prstGeom>
          <a:noFill/>
        </p:spPr>
        <p:txBody>
          <a:bodyPr wrap="none" rtlCol="0">
            <a:spAutoFit/>
          </a:bodyPr>
          <a:lstStyle/>
          <a:p>
            <a:r>
              <a:rPr lang="en-US" sz="3600" dirty="0" smtClean="0">
                <a:solidFill>
                  <a:srgbClr val="000000"/>
                </a:solidFill>
                <a:latin typeface="Gill Sans Light"/>
                <a:cs typeface="Gill Sans Light"/>
              </a:rPr>
              <a:t>Optimal Speed-up</a:t>
            </a:r>
            <a:endParaRPr lang="en-US" sz="3600" dirty="0">
              <a:solidFill>
                <a:srgbClr val="000000"/>
              </a:solidFill>
              <a:latin typeface="Gill Sans Light"/>
              <a:cs typeface="Gill Sans Light"/>
            </a:endParaRPr>
          </a:p>
        </p:txBody>
      </p:sp>
      <p:sp>
        <p:nvSpPr>
          <p:cNvPr id="20" name="Rectangle 19"/>
          <p:cNvSpPr/>
          <p:nvPr/>
        </p:nvSpPr>
        <p:spPr>
          <a:xfrm>
            <a:off x="4160511" y="2233688"/>
            <a:ext cx="3649571" cy="2949049"/>
          </a:xfrm>
          <a:prstGeom prst="rect">
            <a:avLst/>
          </a:prstGeom>
          <a:solidFill>
            <a:srgbClr val="00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0" dirty="0" smtClean="0">
                <a:latin typeface="Gill Sans Light"/>
                <a:cs typeface="Gill Sans Light"/>
              </a:rPr>
              <a:t>WHY?</a:t>
            </a:r>
            <a:endParaRPr lang="en-US" sz="16600" i="1" dirty="0" smtClean="0">
              <a:latin typeface="Gill Sans Light"/>
              <a:cs typeface="Gill Sans Light"/>
            </a:endParaRPr>
          </a:p>
        </p:txBody>
      </p:sp>
      <p:sp>
        <p:nvSpPr>
          <p:cNvPr id="2" name="Rectangle 1"/>
          <p:cNvSpPr/>
          <p:nvPr/>
        </p:nvSpPr>
        <p:spPr>
          <a:xfrm>
            <a:off x="2945060" y="6497621"/>
            <a:ext cx="7127869" cy="369332"/>
          </a:xfrm>
          <a:prstGeom prst="rect">
            <a:avLst/>
          </a:prstGeom>
        </p:spPr>
        <p:txBody>
          <a:bodyPr wrap="square">
            <a:spAutoFit/>
          </a:bodyPr>
          <a:lstStyle/>
          <a:p>
            <a:r>
              <a:rPr lang="en-US" dirty="0" smtClean="0">
                <a:latin typeface="Gill Sans Light"/>
                <a:cs typeface="Gill Sans Light"/>
              </a:rPr>
              <a:t>“</a:t>
            </a:r>
            <a:r>
              <a:rPr lang="en-US" dirty="0">
                <a:latin typeface="Gill Sans Light"/>
                <a:cs typeface="Gill Sans Light"/>
              </a:rPr>
              <a:t>Large Scale Distributed Deep Networks” [Dean et al., NIPS 2012]</a:t>
            </a:r>
          </a:p>
        </p:txBody>
      </p:sp>
    </p:spTree>
    <p:extLst>
      <p:ext uri="{BB962C8B-B14F-4D97-AF65-F5344CB8AC3E}">
        <p14:creationId xmlns:p14="http://schemas.microsoft.com/office/powerpoint/2010/main" val="1340942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3"/>
                                        </p:tgtEl>
                                      </p:cBhvr>
                                      <p:by x="25000" y="25000"/>
                                    </p:animScale>
                                  </p:childTnLst>
                                </p:cTn>
                              </p:par>
                              <p:par>
                                <p:cTn id="11" presetID="0" presetClass="path" presetSubtype="0" accel="50000" decel="50000" fill="hold" nodeType="withEffect">
                                  <p:stCondLst>
                                    <p:cond delay="0"/>
                                  </p:stCondLst>
                                  <p:childTnLst>
                                    <p:animMotion origin="layout" path="M 1.37051E-6 -3.78528E-6 L -0.36912 0.37043 " pathEditMode="relative" rAng="0" ptsTypes="AA">
                                      <p:cBhvr>
                                        <p:cTn id="12" dur="2000" fill="hold"/>
                                        <p:tgtEl>
                                          <p:spTgt spid="3"/>
                                        </p:tgtEl>
                                        <p:attrNameLst>
                                          <p:attrName>ppt_x</p:attrName>
                                          <p:attrName>ppt_y</p:attrName>
                                        </p:attrNameLst>
                                      </p:cBhvr>
                                      <p:rCtr x="-18464" y="1851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9" grpId="1"/>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5500" dirty="0" smtClean="0">
                <a:solidFill>
                  <a:srgbClr val="000000"/>
                </a:solidFill>
                <a:latin typeface="Gill Sans Light"/>
                <a:cs typeface="Gill Sans Light"/>
              </a:rPr>
              <a:t>Why so slow?</a:t>
            </a:r>
            <a:endParaRPr lang="en-US" sz="5500" dirty="0">
              <a:solidFill>
                <a:srgbClr val="000000"/>
              </a:solidFill>
              <a:latin typeface="Gill Sans Light"/>
              <a:cs typeface="Gill Sans Light"/>
            </a:endParaRPr>
          </a:p>
        </p:txBody>
      </p:sp>
      <p:sp>
        <p:nvSpPr>
          <p:cNvPr id="11" name="TextBox 10"/>
          <p:cNvSpPr txBox="1"/>
          <p:nvPr/>
        </p:nvSpPr>
        <p:spPr>
          <a:xfrm>
            <a:off x="-14598" y="1388193"/>
            <a:ext cx="9144000" cy="2185214"/>
          </a:xfrm>
          <a:prstGeom prst="rect">
            <a:avLst/>
          </a:prstGeom>
          <a:noFill/>
        </p:spPr>
        <p:txBody>
          <a:bodyPr wrap="square" rtlCol="0">
            <a:spAutoFit/>
          </a:bodyPr>
          <a:lstStyle/>
          <a:p>
            <a:endParaRPr lang="en-US" sz="2800" dirty="0" smtClean="0">
              <a:solidFill>
                <a:srgbClr val="000000"/>
              </a:solidFill>
              <a:latin typeface="Gill Sans Light"/>
              <a:cs typeface="Gill Sans Light"/>
            </a:endParaRPr>
          </a:p>
          <a:p>
            <a:endParaRPr lang="en-US" sz="2400" dirty="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p:txBody>
      </p:sp>
      <p:sp>
        <p:nvSpPr>
          <p:cNvPr id="3" name="Rectangle 2"/>
          <p:cNvSpPr/>
          <p:nvPr/>
        </p:nvSpPr>
        <p:spPr>
          <a:xfrm>
            <a:off x="750718" y="1865381"/>
            <a:ext cx="7824680" cy="707886"/>
          </a:xfrm>
          <a:prstGeom prst="rect">
            <a:avLst/>
          </a:prstGeom>
          <a:solidFill>
            <a:srgbClr val="202680">
              <a:alpha val="40000"/>
            </a:srgbClr>
          </a:solidFill>
          <a:effectLst/>
        </p:spPr>
        <p:txBody>
          <a:bodyPr wrap="square">
            <a:spAutoFit/>
          </a:bodyPr>
          <a:lstStyle/>
          <a:p>
            <a:pPr algn="ctr"/>
            <a:r>
              <a:rPr lang="en-US" sz="4000" dirty="0" smtClean="0">
                <a:latin typeface="Gill Sans Light"/>
                <a:cs typeface="Gill Sans Light"/>
              </a:rPr>
              <a:t>Two factors control run-time</a:t>
            </a:r>
            <a:endParaRPr lang="en-US" sz="4000" dirty="0">
              <a:latin typeface="Gill Sans Light"/>
              <a:cs typeface="Gill Sans Light"/>
            </a:endParaRPr>
          </a:p>
        </p:txBody>
      </p:sp>
      <p:sp>
        <p:nvSpPr>
          <p:cNvPr id="8" name="Rectangle 7"/>
          <p:cNvSpPr/>
          <p:nvPr/>
        </p:nvSpPr>
        <p:spPr>
          <a:xfrm>
            <a:off x="334917" y="3452986"/>
            <a:ext cx="8414854" cy="1692771"/>
          </a:xfrm>
          <a:prstGeom prst="rect">
            <a:avLst/>
          </a:prstGeom>
          <a:solidFill>
            <a:schemeClr val="tx1"/>
          </a:solidFill>
        </p:spPr>
        <p:txBody>
          <a:bodyPr wrap="square">
            <a:spAutoFit/>
          </a:bodyPr>
          <a:lstStyle/>
          <a:p>
            <a:pPr algn="ctr"/>
            <a:r>
              <a:rPr lang="en-US" sz="3600" b="1" dirty="0" smtClean="0">
                <a:solidFill>
                  <a:schemeClr val="bg1"/>
                </a:solidFill>
                <a:latin typeface="Gill Sans Light"/>
                <a:cs typeface="Gill Sans Light"/>
              </a:rPr>
              <a:t>Time to accuracy </a:t>
            </a:r>
            <a:r>
              <a:rPr lang="el-GR" sz="3600" b="1" dirty="0" smtClean="0">
                <a:solidFill>
                  <a:schemeClr val="bg1"/>
                </a:solidFill>
                <a:latin typeface="Gill Sans Light"/>
                <a:cs typeface="Gill Sans Light"/>
              </a:rPr>
              <a:t>ε </a:t>
            </a:r>
            <a:r>
              <a:rPr lang="en-US" sz="3600" b="1" dirty="0" smtClean="0">
                <a:solidFill>
                  <a:schemeClr val="bg1"/>
                </a:solidFill>
                <a:latin typeface="Gill Sans Light"/>
                <a:cs typeface="Gill Sans Light"/>
              </a:rPr>
              <a:t> = </a:t>
            </a:r>
            <a:endParaRPr lang="el-GR" sz="3600" b="1" dirty="0" smtClean="0">
              <a:solidFill>
                <a:schemeClr val="bg1"/>
              </a:solidFill>
              <a:latin typeface="Gill Sans Light"/>
              <a:cs typeface="Gill Sans Light"/>
            </a:endParaRPr>
          </a:p>
          <a:p>
            <a:pPr algn="ctr"/>
            <a:r>
              <a:rPr lang="en-US" sz="3200" b="1" dirty="0" smtClean="0">
                <a:solidFill>
                  <a:schemeClr val="bg1"/>
                </a:solidFill>
                <a:latin typeface="Gill Sans Light"/>
                <a:cs typeface="Gill Sans Light"/>
              </a:rPr>
              <a:t>[time per data pass]  X  [#passes to accuracy </a:t>
            </a:r>
            <a:r>
              <a:rPr lang="el-GR" sz="3200" b="1" dirty="0" smtClean="0">
                <a:solidFill>
                  <a:schemeClr val="bg1"/>
                </a:solidFill>
                <a:latin typeface="Gill Sans Light"/>
                <a:cs typeface="Gill Sans Light"/>
              </a:rPr>
              <a:t>ε]</a:t>
            </a:r>
          </a:p>
          <a:p>
            <a:pPr algn="ctr"/>
            <a:endParaRPr lang="en-US" sz="3600" b="1" i="1" dirty="0" smtClean="0">
              <a:solidFill>
                <a:schemeClr val="bg1"/>
              </a:solidFill>
              <a:latin typeface="Gill Sans Light"/>
              <a:cs typeface="Gill Sans Light"/>
            </a:endParaRPr>
          </a:p>
        </p:txBody>
      </p:sp>
    </p:spTree>
    <p:extLst>
      <p:ext uri="{BB962C8B-B14F-4D97-AF65-F5344CB8AC3E}">
        <p14:creationId xmlns:p14="http://schemas.microsoft.com/office/powerpoint/2010/main" val="2454200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ifar10EpochTimeWorkerSpe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76" y="2949309"/>
            <a:ext cx="5211588" cy="3908691"/>
          </a:xfrm>
          <a:prstGeom prst="rect">
            <a:avLst/>
          </a:prstGeom>
        </p:spPr>
      </p:pic>
      <p:sp>
        <p:nvSpPr>
          <p:cNvPr id="141" name="Title 140"/>
          <p:cNvSpPr>
            <a:spLocks noGrp="1"/>
          </p:cNvSpPr>
          <p:nvPr>
            <p:ph type="ctrTitle"/>
          </p:nvPr>
        </p:nvSpPr>
        <p:spPr>
          <a:xfrm>
            <a:off x="37480" y="-197058"/>
            <a:ext cx="9144000" cy="1470025"/>
          </a:xfrm>
        </p:spPr>
        <p:txBody>
          <a:bodyPr>
            <a:noAutofit/>
          </a:bodyPr>
          <a:lstStyle/>
          <a:p>
            <a:r>
              <a:rPr lang="en-US" sz="5500" dirty="0" smtClean="0">
                <a:solidFill>
                  <a:srgbClr val="000000"/>
                </a:solidFill>
                <a:latin typeface="Gill Sans Light"/>
                <a:cs typeface="Gill Sans Light"/>
              </a:rPr>
              <a:t>Why so slow?</a:t>
            </a:r>
            <a:endParaRPr lang="en-US" sz="5500" dirty="0">
              <a:solidFill>
                <a:srgbClr val="000000"/>
              </a:solidFill>
              <a:latin typeface="Gill Sans Light"/>
              <a:cs typeface="Gill Sans Light"/>
            </a:endParaRPr>
          </a:p>
        </p:txBody>
      </p:sp>
      <p:sp>
        <p:nvSpPr>
          <p:cNvPr id="11" name="TextBox 10"/>
          <p:cNvSpPr txBox="1"/>
          <p:nvPr/>
        </p:nvSpPr>
        <p:spPr>
          <a:xfrm>
            <a:off x="-14598" y="1388193"/>
            <a:ext cx="9144000" cy="3354765"/>
          </a:xfrm>
          <a:prstGeom prst="rect">
            <a:avLst/>
          </a:prstGeom>
          <a:noFill/>
        </p:spPr>
        <p:txBody>
          <a:bodyPr wrap="square" rtlCol="0">
            <a:spAutoFit/>
          </a:bodyPr>
          <a:lstStyle/>
          <a:p>
            <a:endParaRPr lang="en-US" sz="2800" dirty="0" smtClean="0">
              <a:solidFill>
                <a:srgbClr val="000000"/>
              </a:solidFill>
              <a:latin typeface="Gill Sans Light"/>
              <a:cs typeface="Gill Sans Light"/>
            </a:endParaRPr>
          </a:p>
          <a:p>
            <a:endParaRPr lang="en-US" sz="2400" dirty="0">
              <a:solidFill>
                <a:srgbClr val="000000"/>
              </a:solidFill>
              <a:latin typeface="Gill Sans Light"/>
              <a:cs typeface="Gill Sans Light"/>
            </a:endParaRPr>
          </a:p>
          <a:p>
            <a:pPr marL="457200" indent="-457200">
              <a:buFontTx/>
              <a:buChar char="-"/>
            </a:pPr>
            <a:r>
              <a:rPr lang="en-US" sz="2400" dirty="0" smtClean="0">
                <a:solidFill>
                  <a:srgbClr val="000000"/>
                </a:solidFill>
                <a:latin typeface="Gill Sans Light"/>
                <a:cs typeface="Gill Sans Light"/>
              </a:rPr>
              <a:t>TL;DR: </a:t>
            </a:r>
            <a:r>
              <a:rPr lang="en-US" sz="2400" b="1" dirty="0" smtClean="0">
                <a:solidFill>
                  <a:srgbClr val="000000"/>
                </a:solidFill>
                <a:latin typeface="Gill Sans Light"/>
                <a:cs typeface="Gill Sans Light"/>
              </a:rPr>
              <a:t>Communication is the Bottleneck</a:t>
            </a:r>
            <a:endParaRPr lang="en-US" sz="2400" b="1" dirty="0">
              <a:solidFill>
                <a:srgbClr val="000000"/>
              </a:solidFill>
              <a:latin typeface="Gill Sans Light"/>
              <a:cs typeface="Gill Sans Light"/>
            </a:endParaRPr>
          </a:p>
          <a:p>
            <a:pPr marL="457200" indent="-457200">
              <a:buFontTx/>
              <a:buChar char="-"/>
            </a:pPr>
            <a:r>
              <a:rPr lang="en-US" sz="2400" dirty="0" smtClean="0">
                <a:solidFill>
                  <a:srgbClr val="000000"/>
                </a:solidFill>
                <a:latin typeface="Gill Sans Light"/>
                <a:cs typeface="Gill Sans Light"/>
              </a:rPr>
              <a:t>Why? </a:t>
            </a: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p:txBody>
      </p:sp>
      <p:sp>
        <p:nvSpPr>
          <p:cNvPr id="3" name="Rectangle 2"/>
          <p:cNvSpPr/>
          <p:nvPr/>
        </p:nvSpPr>
        <p:spPr>
          <a:xfrm>
            <a:off x="656923" y="1250876"/>
            <a:ext cx="7824680" cy="800219"/>
          </a:xfrm>
          <a:prstGeom prst="rect">
            <a:avLst/>
          </a:prstGeom>
          <a:solidFill>
            <a:srgbClr val="202680">
              <a:alpha val="40000"/>
            </a:srgbClr>
          </a:solidFill>
          <a:effectLst/>
        </p:spPr>
        <p:txBody>
          <a:bodyPr wrap="square">
            <a:spAutoFit/>
          </a:bodyPr>
          <a:lstStyle/>
          <a:p>
            <a:pPr algn="ctr"/>
            <a:r>
              <a:rPr lang="en-US" sz="2300" dirty="0" smtClean="0">
                <a:latin typeface="Gill Sans Light"/>
                <a:cs typeface="Gill Sans Light"/>
              </a:rPr>
              <a:t>“[</a:t>
            </a:r>
            <a:r>
              <a:rPr lang="mr-IN" sz="2300" dirty="0" smtClean="0">
                <a:latin typeface="Gill Sans Light"/>
                <a:cs typeface="Gill Sans Light"/>
              </a:rPr>
              <a:t>…</a:t>
            </a:r>
            <a:r>
              <a:rPr lang="en-US" sz="2300" dirty="0" smtClean="0">
                <a:latin typeface="Gill Sans Light"/>
                <a:cs typeface="Gill Sans Light"/>
              </a:rPr>
              <a:t>] on </a:t>
            </a:r>
            <a:r>
              <a:rPr lang="en-US" sz="2300" dirty="0">
                <a:latin typeface="Gill Sans Light"/>
                <a:cs typeface="Gill Sans Light"/>
              </a:rPr>
              <a:t>more than 8 machines </a:t>
            </a:r>
            <a:r>
              <a:rPr lang="en-US" sz="2300" dirty="0" smtClean="0">
                <a:latin typeface="Gill Sans Light"/>
                <a:cs typeface="Gill Sans Light"/>
              </a:rPr>
              <a:t>[</a:t>
            </a:r>
            <a:r>
              <a:rPr lang="mr-IN" sz="2300" dirty="0" smtClean="0">
                <a:latin typeface="Gill Sans Light"/>
                <a:cs typeface="Gill Sans Light"/>
              </a:rPr>
              <a:t>…</a:t>
            </a:r>
            <a:r>
              <a:rPr lang="en-US" sz="2300" dirty="0" smtClean="0">
                <a:latin typeface="Gill Sans Light"/>
                <a:cs typeface="Gill Sans Light"/>
              </a:rPr>
              <a:t>] </a:t>
            </a:r>
          </a:p>
          <a:p>
            <a:pPr algn="ctr"/>
            <a:r>
              <a:rPr lang="en-US" sz="2300" b="1" dirty="0" smtClean="0">
                <a:latin typeface="Gill Sans Light"/>
                <a:cs typeface="Gill Sans Light"/>
              </a:rPr>
              <a:t>network </a:t>
            </a:r>
            <a:r>
              <a:rPr lang="en-US" sz="2300" b="1" dirty="0">
                <a:latin typeface="Gill Sans Light"/>
                <a:cs typeface="Gill Sans Light"/>
              </a:rPr>
              <a:t>overhead </a:t>
            </a:r>
            <a:r>
              <a:rPr lang="en-US" sz="2300" b="1" dirty="0" smtClean="0">
                <a:latin typeface="Gill Sans Light"/>
                <a:cs typeface="Gill Sans Light"/>
              </a:rPr>
              <a:t>starts to dominate [</a:t>
            </a:r>
            <a:r>
              <a:rPr lang="mr-IN" sz="2300" b="1" dirty="0" smtClean="0">
                <a:latin typeface="Gill Sans Light"/>
                <a:cs typeface="Gill Sans Light"/>
              </a:rPr>
              <a:t>…</a:t>
            </a:r>
            <a:r>
              <a:rPr lang="en-US" sz="2300" b="1" dirty="0" smtClean="0">
                <a:latin typeface="Gill Sans Light"/>
                <a:cs typeface="Gill Sans Light"/>
              </a:rPr>
              <a:t>]</a:t>
            </a:r>
            <a:r>
              <a:rPr lang="en-US" sz="2300" dirty="0" smtClean="0">
                <a:latin typeface="Gill Sans Light"/>
                <a:cs typeface="Gill Sans Light"/>
              </a:rPr>
              <a:t>”</a:t>
            </a:r>
            <a:endParaRPr lang="en-US" sz="2300" dirty="0">
              <a:latin typeface="Gill Sans Light"/>
              <a:cs typeface="Gill Sans Light"/>
            </a:endParaRPr>
          </a:p>
        </p:txBody>
      </p:sp>
      <p:sp>
        <p:nvSpPr>
          <p:cNvPr id="7" name="Rectangle 6"/>
          <p:cNvSpPr/>
          <p:nvPr/>
        </p:nvSpPr>
        <p:spPr>
          <a:xfrm>
            <a:off x="5036412" y="5402309"/>
            <a:ext cx="3890614" cy="1154162"/>
          </a:xfrm>
          <a:prstGeom prst="rect">
            <a:avLst/>
          </a:prstGeom>
          <a:solidFill>
            <a:schemeClr val="tx1"/>
          </a:solidFill>
        </p:spPr>
        <p:txBody>
          <a:bodyPr wrap="square">
            <a:spAutoFit/>
          </a:bodyPr>
          <a:lstStyle/>
          <a:p>
            <a:pPr algn="ctr"/>
            <a:r>
              <a:rPr lang="en-US" sz="2300" b="1" dirty="0" smtClean="0">
                <a:solidFill>
                  <a:schemeClr val="bg1"/>
                </a:solidFill>
                <a:latin typeface="Gill Sans Light"/>
                <a:cs typeface="Gill Sans Light"/>
              </a:rPr>
              <a:t>Bigger Batch </a:t>
            </a:r>
          </a:p>
          <a:p>
            <a:pPr marL="342900" indent="-342900" algn="ctr">
              <a:buFont typeface="Symbol" charset="0"/>
              <a:buChar char=""/>
            </a:pPr>
            <a:r>
              <a:rPr lang="en-US" sz="2300" b="1" dirty="0" smtClean="0">
                <a:solidFill>
                  <a:schemeClr val="bg1"/>
                </a:solidFill>
                <a:latin typeface="Gill Sans Light"/>
                <a:cs typeface="Gill Sans Light"/>
              </a:rPr>
              <a:t>Less Communication</a:t>
            </a:r>
          </a:p>
          <a:p>
            <a:pPr algn="ctr"/>
            <a:r>
              <a:rPr lang="en-US" sz="2300" b="1" dirty="0" smtClean="0">
                <a:solidFill>
                  <a:schemeClr val="bg1"/>
                </a:solidFill>
                <a:latin typeface="Gill Sans Light"/>
                <a:cs typeface="Gill Sans Light"/>
              </a:rPr>
              <a:t>(smaller time per epoch)</a:t>
            </a:r>
            <a:endParaRPr lang="en-US" sz="2300" b="1" dirty="0">
              <a:solidFill>
                <a:schemeClr val="bg1"/>
              </a:solidFill>
              <a:latin typeface="Gill Sans Light"/>
              <a:cs typeface="Gill Sans Light"/>
            </a:endParaRPr>
          </a:p>
        </p:txBody>
      </p:sp>
      <p:pic>
        <p:nvPicPr>
          <p:cNvPr id="5" name="Picture 4" descr="1565863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27" y="4419057"/>
            <a:ext cx="856596" cy="856596"/>
          </a:xfrm>
          <a:prstGeom prst="rect">
            <a:avLst/>
          </a:prstGeom>
        </p:spPr>
      </p:pic>
      <p:sp>
        <p:nvSpPr>
          <p:cNvPr id="8" name="Rectangle 7"/>
          <p:cNvSpPr/>
          <p:nvPr/>
        </p:nvSpPr>
        <p:spPr>
          <a:xfrm>
            <a:off x="5004341" y="3884016"/>
            <a:ext cx="4032991" cy="1154162"/>
          </a:xfrm>
          <a:prstGeom prst="rect">
            <a:avLst/>
          </a:prstGeom>
          <a:solidFill>
            <a:schemeClr val="tx1"/>
          </a:solidFill>
        </p:spPr>
        <p:txBody>
          <a:bodyPr wrap="square">
            <a:spAutoFit/>
          </a:bodyPr>
          <a:lstStyle/>
          <a:p>
            <a:pPr algn="ctr"/>
            <a:r>
              <a:rPr lang="en-US" sz="2300" b="1" dirty="0" smtClean="0">
                <a:solidFill>
                  <a:schemeClr val="bg1"/>
                </a:solidFill>
                <a:latin typeface="Gill Sans Light"/>
                <a:cs typeface="Gill Sans Light"/>
              </a:rPr>
              <a:t>Time per pass:</a:t>
            </a:r>
          </a:p>
          <a:p>
            <a:pPr algn="ctr"/>
            <a:r>
              <a:rPr lang="en-US" sz="2300" b="1" dirty="0" smtClean="0">
                <a:solidFill>
                  <a:schemeClr val="bg1"/>
                </a:solidFill>
                <a:latin typeface="Gill Sans Light"/>
                <a:cs typeface="Gill Sans Light"/>
              </a:rPr>
              <a:t>time for </a:t>
            </a:r>
            <a:r>
              <a:rPr lang="en-US" sz="2300" b="1" dirty="0" err="1" smtClean="0">
                <a:solidFill>
                  <a:schemeClr val="bg1"/>
                </a:solidFill>
                <a:latin typeface="Gill Sans Light"/>
                <a:cs typeface="Gill Sans Light"/>
              </a:rPr>
              <a:t>dataset_size</a:t>
            </a:r>
            <a:r>
              <a:rPr lang="en-US" sz="2300" b="1" dirty="0" smtClean="0">
                <a:solidFill>
                  <a:schemeClr val="bg1"/>
                </a:solidFill>
                <a:latin typeface="Gill Sans Light"/>
                <a:cs typeface="Gill Sans Light"/>
              </a:rPr>
              <a:t>/</a:t>
            </a:r>
            <a:r>
              <a:rPr lang="en-US" sz="2300" b="1" dirty="0" err="1" smtClean="0">
                <a:solidFill>
                  <a:schemeClr val="bg1"/>
                </a:solidFill>
                <a:latin typeface="Gill Sans Light"/>
                <a:cs typeface="Gill Sans Light"/>
              </a:rPr>
              <a:t>batch_size</a:t>
            </a:r>
            <a:r>
              <a:rPr lang="en-US" sz="2300" b="1" dirty="0" smtClean="0">
                <a:solidFill>
                  <a:schemeClr val="bg1"/>
                </a:solidFill>
                <a:latin typeface="Gill Sans Light"/>
                <a:cs typeface="Gill Sans Light"/>
              </a:rPr>
              <a:t> distributed iterations</a:t>
            </a:r>
            <a:endParaRPr lang="el-GR" sz="2300" b="1" dirty="0" smtClean="0">
              <a:solidFill>
                <a:schemeClr val="bg1"/>
              </a:solidFill>
              <a:latin typeface="Gill Sans Light"/>
              <a:cs typeface="Gill Sans Light"/>
            </a:endParaRPr>
          </a:p>
        </p:txBody>
      </p:sp>
    </p:spTree>
    <p:extLst>
      <p:ext uri="{BB962C8B-B14F-4D97-AF65-F5344CB8AC3E}">
        <p14:creationId xmlns:p14="http://schemas.microsoft.com/office/powerpoint/2010/main" val="4200270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4800" dirty="0" smtClean="0">
                <a:solidFill>
                  <a:srgbClr val="000000"/>
                </a:solidFill>
                <a:latin typeface="Gill Sans Light"/>
                <a:cs typeface="Gill Sans Light"/>
              </a:rPr>
              <a:t>What’s wrong with Large Batches?</a:t>
            </a:r>
            <a:endParaRPr lang="en-US" sz="4800" dirty="0">
              <a:solidFill>
                <a:srgbClr val="000000"/>
              </a:solidFill>
              <a:latin typeface="Gill Sans Light"/>
              <a:cs typeface="Gill Sans Light"/>
            </a:endParaRPr>
          </a:p>
        </p:txBody>
      </p:sp>
      <p:sp>
        <p:nvSpPr>
          <p:cNvPr id="11" name="TextBox 10"/>
          <p:cNvSpPr txBox="1"/>
          <p:nvPr/>
        </p:nvSpPr>
        <p:spPr>
          <a:xfrm>
            <a:off x="-14598" y="1179593"/>
            <a:ext cx="9144000" cy="3108544"/>
          </a:xfrm>
          <a:prstGeom prst="rect">
            <a:avLst/>
          </a:prstGeom>
          <a:noFill/>
        </p:spPr>
        <p:txBody>
          <a:bodyPr wrap="square" rtlCol="0">
            <a:spAutoFit/>
          </a:bodyPr>
          <a:lstStyle/>
          <a:p>
            <a:endParaRPr lang="en-US" sz="2800" dirty="0" smtClean="0">
              <a:solidFill>
                <a:srgbClr val="000000"/>
              </a:solidFill>
              <a:latin typeface="Gill Sans Light"/>
              <a:cs typeface="Gill Sans Light"/>
            </a:endParaRPr>
          </a:p>
          <a:p>
            <a:r>
              <a:rPr lang="en-US" sz="2800" dirty="0" smtClean="0">
                <a:solidFill>
                  <a:srgbClr val="000000"/>
                </a:solidFill>
                <a:latin typeface="Gill Sans Light"/>
                <a:cs typeface="Gill Sans Light"/>
              </a:rPr>
              <a:t>- If small batch is bad, then maximize it</a:t>
            </a: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p:txBody>
      </p:sp>
      <p:pic>
        <p:nvPicPr>
          <p:cNvPr id="2" name="Picture 1" descr="Cifar10Accuracy_BatchsizeVsSte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82" y="2259736"/>
            <a:ext cx="6191927" cy="4643945"/>
          </a:xfrm>
          <a:prstGeom prst="rect">
            <a:avLst/>
          </a:prstGeom>
        </p:spPr>
      </p:pic>
      <p:sp>
        <p:nvSpPr>
          <p:cNvPr id="7" name="Rectangle 6"/>
          <p:cNvSpPr/>
          <p:nvPr/>
        </p:nvSpPr>
        <p:spPr>
          <a:xfrm>
            <a:off x="5500007" y="2649342"/>
            <a:ext cx="3643993" cy="1461939"/>
          </a:xfrm>
          <a:prstGeom prst="rect">
            <a:avLst/>
          </a:prstGeom>
          <a:solidFill>
            <a:srgbClr val="000000"/>
          </a:solidFill>
          <a:effectLst>
            <a:outerShdw blurRad="50800" dist="38100" dir="2700000" algn="tl" rotWithShape="0">
              <a:prstClr val="black">
                <a:alpha val="40000"/>
              </a:prstClr>
            </a:outerShdw>
          </a:effectLst>
        </p:spPr>
        <p:txBody>
          <a:bodyPr wrap="square">
            <a:spAutoFit/>
          </a:bodyPr>
          <a:lstStyle/>
          <a:p>
            <a:pPr algn="ctr"/>
            <a:r>
              <a:rPr lang="en-US" sz="2300" dirty="0" smtClean="0">
                <a:solidFill>
                  <a:srgbClr val="FFFFFF"/>
                </a:solidFill>
                <a:latin typeface="Gill Sans Light"/>
                <a:cs typeface="Gill Sans Light"/>
              </a:rPr>
              <a:t>Large Batch </a:t>
            </a:r>
          </a:p>
          <a:p>
            <a:pPr marL="342900" indent="-342900" algn="ctr">
              <a:buFont typeface="Symbol" charset="0"/>
              <a:buChar char=""/>
            </a:pPr>
            <a:r>
              <a:rPr lang="en-US" sz="2300" dirty="0" smtClean="0">
                <a:solidFill>
                  <a:srgbClr val="FFFFFF"/>
                </a:solidFill>
                <a:latin typeface="Gill Sans Light"/>
                <a:cs typeface="Gill Sans Light"/>
              </a:rPr>
              <a:t>worse train error</a:t>
            </a:r>
          </a:p>
          <a:p>
            <a:pPr algn="ctr"/>
            <a:r>
              <a:rPr lang="en-US" sz="2000" b="1" dirty="0" smtClean="0">
                <a:solidFill>
                  <a:srgbClr val="FFFFFF"/>
                </a:solidFill>
                <a:latin typeface="Gill Sans Light"/>
                <a:cs typeface="Gill Sans Light"/>
              </a:rPr>
              <a:t>(more </a:t>
            </a:r>
            <a:r>
              <a:rPr lang="en-US" sz="2000" b="1" dirty="0" smtClean="0">
                <a:solidFill>
                  <a:schemeClr val="bg1"/>
                </a:solidFill>
                <a:latin typeface="Gill Sans Light"/>
                <a:cs typeface="Gill Sans Light"/>
              </a:rPr>
              <a:t>#passes to </a:t>
            </a:r>
            <a:r>
              <a:rPr lang="en-US" sz="2000" b="1" dirty="0">
                <a:solidFill>
                  <a:schemeClr val="bg1"/>
                </a:solidFill>
                <a:latin typeface="Gill Sans Light"/>
                <a:cs typeface="Gill Sans Light"/>
              </a:rPr>
              <a:t>accuracy </a:t>
            </a:r>
            <a:r>
              <a:rPr lang="el-GR" sz="2000" b="1" dirty="0" smtClean="0">
                <a:solidFill>
                  <a:schemeClr val="bg1"/>
                </a:solidFill>
                <a:latin typeface="Gill Sans Light"/>
                <a:cs typeface="Gill Sans Light"/>
              </a:rPr>
              <a:t>ε</a:t>
            </a:r>
            <a:r>
              <a:rPr lang="en-US" sz="2000" b="1" dirty="0" smtClean="0">
                <a:solidFill>
                  <a:schemeClr val="bg1"/>
                </a:solidFill>
                <a:latin typeface="Gill Sans Light"/>
                <a:cs typeface="Gill Sans Light"/>
              </a:rPr>
              <a:t>)</a:t>
            </a:r>
            <a:endParaRPr lang="el-GR" sz="2000" b="1" dirty="0">
              <a:solidFill>
                <a:schemeClr val="bg1"/>
              </a:solidFill>
              <a:latin typeface="Gill Sans Light"/>
              <a:cs typeface="Gill Sans Light"/>
            </a:endParaRPr>
          </a:p>
          <a:p>
            <a:pPr marL="342900" indent="-342900" algn="ctr">
              <a:buFont typeface="Symbol" charset="0"/>
              <a:buChar char=""/>
            </a:pPr>
            <a:endParaRPr lang="en-US" sz="2300" dirty="0">
              <a:solidFill>
                <a:srgbClr val="FFFFFF"/>
              </a:solidFill>
              <a:latin typeface="Gill Sans Light"/>
              <a:cs typeface="Gill Sans Light"/>
            </a:endParaRPr>
          </a:p>
        </p:txBody>
      </p:sp>
      <p:grpSp>
        <p:nvGrpSpPr>
          <p:cNvPr id="4" name="Group 3"/>
          <p:cNvGrpSpPr/>
          <p:nvPr/>
        </p:nvGrpSpPr>
        <p:grpSpPr>
          <a:xfrm>
            <a:off x="5537487" y="4735510"/>
            <a:ext cx="3643993" cy="1520035"/>
            <a:chOff x="5443542" y="4428462"/>
            <a:chExt cx="3643993" cy="1520035"/>
          </a:xfrm>
        </p:grpSpPr>
        <p:sp>
          <p:nvSpPr>
            <p:cNvPr id="6" name="Rectangle 5"/>
            <p:cNvSpPr/>
            <p:nvPr/>
          </p:nvSpPr>
          <p:spPr>
            <a:xfrm>
              <a:off x="5443542" y="4428462"/>
              <a:ext cx="3643993" cy="800219"/>
            </a:xfrm>
            <a:prstGeom prst="rect">
              <a:avLst/>
            </a:prstGeom>
            <a:solidFill>
              <a:srgbClr val="000000"/>
            </a:solidFill>
            <a:effectLst>
              <a:outerShdw blurRad="50800" dist="38100" dir="2700000" algn="tl" rotWithShape="0">
                <a:prstClr val="black">
                  <a:alpha val="40000"/>
                </a:prstClr>
              </a:outerShdw>
            </a:effectLst>
          </p:spPr>
          <p:txBody>
            <a:bodyPr wrap="square">
              <a:spAutoFit/>
            </a:bodyPr>
            <a:lstStyle/>
            <a:p>
              <a:pPr algn="ctr"/>
              <a:r>
                <a:rPr lang="en-US" sz="2300" dirty="0" smtClean="0">
                  <a:solidFill>
                    <a:srgbClr val="FFFFFF"/>
                  </a:solidFill>
                  <a:latin typeface="Gill Sans Light"/>
                  <a:cs typeface="Gill Sans Light"/>
                </a:rPr>
                <a:t>Large Batch </a:t>
              </a:r>
            </a:p>
            <a:p>
              <a:pPr algn="ctr"/>
              <a:r>
                <a:rPr lang="en-US" sz="2300" dirty="0" smtClean="0">
                  <a:solidFill>
                    <a:srgbClr val="FFFFFF"/>
                  </a:solidFill>
                  <a:latin typeface="Gill Sans Light"/>
                  <a:cs typeface="Gill Sans Light"/>
                </a:rPr>
                <a:t>=&gt; worse generalization</a:t>
              </a:r>
              <a:endParaRPr lang="en-US" sz="2300" dirty="0">
                <a:solidFill>
                  <a:srgbClr val="FFFFFF"/>
                </a:solidFill>
                <a:latin typeface="Gill Sans Light"/>
                <a:cs typeface="Gill Sans Light"/>
              </a:endParaRPr>
            </a:p>
          </p:txBody>
        </p:sp>
        <p:sp>
          <p:nvSpPr>
            <p:cNvPr id="3" name="Rectangle 2"/>
            <p:cNvSpPr/>
            <p:nvPr/>
          </p:nvSpPr>
          <p:spPr>
            <a:xfrm>
              <a:off x="5890945" y="5302166"/>
              <a:ext cx="2820867" cy="646331"/>
            </a:xfrm>
            <a:prstGeom prst="rect">
              <a:avLst/>
            </a:prstGeom>
          </p:spPr>
          <p:txBody>
            <a:bodyPr wrap="none">
              <a:spAutoFit/>
            </a:bodyPr>
            <a:lstStyle/>
            <a:p>
              <a:r>
                <a:rPr lang="en-US" dirty="0" smtClean="0">
                  <a:latin typeface="Gill Sans Light"/>
                  <a:cs typeface="Gill Sans Light"/>
                </a:rPr>
                <a:t>[</a:t>
              </a:r>
              <a:r>
                <a:rPr lang="en-US" dirty="0" err="1" smtClean="0">
                  <a:latin typeface="Gill Sans Light"/>
                  <a:cs typeface="Gill Sans Light"/>
                </a:rPr>
                <a:t>Keskar</a:t>
              </a:r>
              <a:r>
                <a:rPr lang="en-US" dirty="0">
                  <a:latin typeface="Gill Sans Light"/>
                  <a:cs typeface="Gill Sans Light"/>
                </a:rPr>
                <a:t>, </a:t>
              </a:r>
              <a:r>
                <a:rPr lang="en-US" dirty="0" err="1">
                  <a:latin typeface="Gill Sans Light"/>
                  <a:cs typeface="Gill Sans Light"/>
                </a:rPr>
                <a:t>Mudigere</a:t>
              </a:r>
              <a:r>
                <a:rPr lang="en-US" dirty="0">
                  <a:latin typeface="Gill Sans Light"/>
                  <a:cs typeface="Gill Sans Light"/>
                </a:rPr>
                <a:t>, </a:t>
              </a:r>
              <a:r>
                <a:rPr lang="en-US" dirty="0" err="1">
                  <a:latin typeface="Gill Sans Light"/>
                  <a:cs typeface="Gill Sans Light"/>
                </a:rPr>
                <a:t>Nocedal</a:t>
              </a:r>
              <a:r>
                <a:rPr lang="en-US" dirty="0">
                  <a:latin typeface="Gill Sans Light"/>
                  <a:cs typeface="Gill Sans Light"/>
                </a:rPr>
                <a:t>, </a:t>
              </a:r>
              <a:endParaRPr lang="en-US" dirty="0" smtClean="0">
                <a:latin typeface="Gill Sans Light"/>
                <a:cs typeface="Gill Sans Light"/>
              </a:endParaRPr>
            </a:p>
            <a:p>
              <a:r>
                <a:rPr lang="en-US" dirty="0" err="1" smtClean="0">
                  <a:latin typeface="Gill Sans Light"/>
                  <a:cs typeface="Gill Sans Light"/>
                </a:rPr>
                <a:t>Smelyanskiy</a:t>
              </a:r>
              <a:r>
                <a:rPr lang="en-US" dirty="0">
                  <a:latin typeface="Gill Sans Light"/>
                  <a:cs typeface="Gill Sans Light"/>
                </a:rPr>
                <a:t>, Tang, ICLR 2017]</a:t>
              </a:r>
            </a:p>
          </p:txBody>
        </p:sp>
      </p:grpSp>
      <p:pic>
        <p:nvPicPr>
          <p:cNvPr id="10" name="Picture 9" descr="1565863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27" y="4419057"/>
            <a:ext cx="856596" cy="856596"/>
          </a:xfrm>
          <a:prstGeom prst="rect">
            <a:avLst/>
          </a:prstGeom>
        </p:spPr>
      </p:pic>
    </p:spTree>
    <p:extLst>
      <p:ext uri="{BB962C8B-B14F-4D97-AF65-F5344CB8AC3E}">
        <p14:creationId xmlns:p14="http://schemas.microsoft.com/office/powerpoint/2010/main" val="38699093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4800" dirty="0" smtClean="0">
                <a:solidFill>
                  <a:srgbClr val="000000"/>
                </a:solidFill>
                <a:latin typeface="Gill Sans Light"/>
                <a:cs typeface="Gill Sans Light"/>
              </a:rPr>
              <a:t>How to </a:t>
            </a:r>
            <a:r>
              <a:rPr lang="en-US" sz="4800" dirty="0">
                <a:solidFill>
                  <a:srgbClr val="000000"/>
                </a:solidFill>
                <a:latin typeface="Gill Sans Light"/>
                <a:cs typeface="Gill Sans Light"/>
              </a:rPr>
              <a:t>a</a:t>
            </a:r>
            <a:r>
              <a:rPr lang="en-US" sz="4800" dirty="0" smtClean="0">
                <a:solidFill>
                  <a:srgbClr val="000000"/>
                </a:solidFill>
                <a:latin typeface="Gill Sans Light"/>
                <a:cs typeface="Gill Sans Light"/>
              </a:rPr>
              <a:t>nalyze parallel </a:t>
            </a:r>
            <a:r>
              <a:rPr lang="en-US" sz="4800" dirty="0">
                <a:solidFill>
                  <a:srgbClr val="000000"/>
                </a:solidFill>
                <a:latin typeface="Gill Sans Light"/>
                <a:cs typeface="Gill Sans Light"/>
              </a:rPr>
              <a:t>a</a:t>
            </a:r>
            <a:r>
              <a:rPr lang="en-US" sz="4800" dirty="0" smtClean="0">
                <a:solidFill>
                  <a:srgbClr val="000000"/>
                </a:solidFill>
                <a:latin typeface="Gill Sans Light"/>
                <a:cs typeface="Gill Sans Light"/>
              </a:rPr>
              <a:t>lgorithms?</a:t>
            </a:r>
            <a:endParaRPr lang="en-US" sz="4800" dirty="0">
              <a:solidFill>
                <a:srgbClr val="000000"/>
              </a:solidFill>
              <a:latin typeface="Gill Sans Light"/>
              <a:cs typeface="Gill Sans Light"/>
            </a:endParaRPr>
          </a:p>
        </p:txBody>
      </p:sp>
      <p:sp>
        <p:nvSpPr>
          <p:cNvPr id="3" name="Rectangle 2"/>
          <p:cNvSpPr/>
          <p:nvPr/>
        </p:nvSpPr>
        <p:spPr>
          <a:xfrm>
            <a:off x="0" y="920940"/>
            <a:ext cx="9375900" cy="1815882"/>
          </a:xfrm>
          <a:prstGeom prst="rect">
            <a:avLst/>
          </a:prstGeom>
        </p:spPr>
        <p:txBody>
          <a:bodyPr wrap="square">
            <a:spAutoFit/>
          </a:bodyPr>
          <a:lstStyle/>
          <a:p>
            <a:pPr marL="457200" indent="-457200">
              <a:buFont typeface="Arial"/>
              <a:buChar char="•"/>
            </a:pPr>
            <a:r>
              <a:rPr lang="en-US" sz="2800" dirty="0" smtClean="0">
                <a:latin typeface="Gill Sans Light"/>
                <a:cs typeface="Gill Sans Light"/>
              </a:rPr>
              <a:t>Main measure of performance</a:t>
            </a:r>
          </a:p>
          <a:p>
            <a:pPr marL="457200" indent="-457200">
              <a:buFont typeface="Arial"/>
              <a:buChar char="•"/>
            </a:pPr>
            <a:endParaRPr lang="en-US" sz="2800" dirty="0">
              <a:latin typeface="Gill Sans Light"/>
              <a:cs typeface="Gill Sans Light"/>
            </a:endParaRPr>
          </a:p>
          <a:p>
            <a:pPr marL="457200" indent="-457200">
              <a:buFont typeface="Arial"/>
              <a:buChar char="•"/>
            </a:pPr>
            <a:endParaRPr lang="en-US" sz="2800" dirty="0" smtClean="0">
              <a:latin typeface="Gill Sans Light"/>
              <a:cs typeface="Gill Sans Light"/>
            </a:endParaRPr>
          </a:p>
          <a:p>
            <a:pPr marL="457200" indent="-457200">
              <a:buFont typeface="Arial"/>
              <a:buChar char="•"/>
            </a:pPr>
            <a:endParaRPr lang="en-US" sz="2800" dirty="0">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413" y="1665027"/>
            <a:ext cx="7130408" cy="839466"/>
          </a:xfrm>
          <a:prstGeom prst="rect">
            <a:avLst/>
          </a:prstGeom>
        </p:spPr>
      </p:pic>
      <p:sp>
        <p:nvSpPr>
          <p:cNvPr id="9" name="Rectangle 8"/>
          <p:cNvSpPr/>
          <p:nvPr/>
        </p:nvSpPr>
        <p:spPr>
          <a:xfrm>
            <a:off x="285415" y="5662841"/>
            <a:ext cx="8443721" cy="1200328"/>
          </a:xfrm>
          <a:prstGeom prst="rect">
            <a:avLst/>
          </a:prstGeom>
        </p:spPr>
        <p:txBody>
          <a:bodyPr wrap="square">
            <a:spAutoFit/>
          </a:bodyPr>
          <a:lstStyle/>
          <a:p>
            <a:pPr algn="ctr"/>
            <a:r>
              <a:rPr lang="en-US" sz="2400" dirty="0" smtClean="0">
                <a:latin typeface="Gill Sans Light"/>
                <a:cs typeface="Gill Sans Light"/>
              </a:rPr>
              <a:t>-	Convergence is </a:t>
            </a:r>
            <a:r>
              <a:rPr lang="en-US" sz="2400" b="1" dirty="0" smtClean="0">
                <a:latin typeface="Gill Sans Light"/>
                <a:cs typeface="Gill Sans Light"/>
              </a:rPr>
              <a:t>invariant of allocation</a:t>
            </a:r>
          </a:p>
          <a:p>
            <a:pPr marL="342900" indent="-342900" algn="ctr">
              <a:buFontTx/>
              <a:buChar char="-"/>
            </a:pPr>
            <a:r>
              <a:rPr lang="en-US" sz="2400" dirty="0" smtClean="0">
                <a:latin typeface="Gill Sans Light"/>
                <a:cs typeface="Gill Sans Light"/>
              </a:rPr>
              <a:t>Both algorithms reach to </a:t>
            </a:r>
            <a:r>
              <a:rPr lang="en-US" sz="2400" b="1" dirty="0" smtClean="0">
                <a:latin typeface="Gill Sans Light"/>
                <a:cs typeface="Gill Sans Light"/>
              </a:rPr>
              <a:t>same accuracy</a:t>
            </a:r>
            <a:r>
              <a:rPr lang="en-US" sz="2400" dirty="0" smtClean="0">
                <a:latin typeface="Gill Sans Light"/>
                <a:cs typeface="Gill Sans Light"/>
              </a:rPr>
              <a:t> after T iterations</a:t>
            </a:r>
          </a:p>
          <a:p>
            <a:pPr marL="342900" indent="-342900" algn="ctr">
              <a:buFontTx/>
              <a:buChar char="-"/>
            </a:pPr>
            <a:r>
              <a:rPr lang="en-US" sz="2400" dirty="0" smtClean="0">
                <a:latin typeface="Gill Sans Light"/>
                <a:cs typeface="Gill Sans Light"/>
              </a:rPr>
              <a:t>Speedup is independent of </a:t>
            </a:r>
            <a:r>
              <a:rPr lang="en-US" sz="2400" dirty="0" err="1" smtClean="0">
                <a:latin typeface="Gill Sans Light"/>
                <a:cs typeface="Gill Sans Light"/>
              </a:rPr>
              <a:t>covergence</a:t>
            </a:r>
            <a:r>
              <a:rPr lang="en-US" sz="2400" dirty="0" smtClean="0">
                <a:latin typeface="Gill Sans Light"/>
                <a:cs typeface="Gill Sans Light"/>
              </a:rPr>
              <a:t> rate</a:t>
            </a:r>
            <a:endParaRPr lang="en-US" sz="2400" dirty="0">
              <a:latin typeface="Gill Sans Light"/>
              <a:cs typeface="Gill Sans Light"/>
            </a:endParaRPr>
          </a:p>
        </p:txBody>
      </p:sp>
      <p:sp>
        <p:nvSpPr>
          <p:cNvPr id="11" name="Rectangle 10"/>
          <p:cNvSpPr/>
          <p:nvPr/>
        </p:nvSpPr>
        <p:spPr>
          <a:xfrm>
            <a:off x="0" y="2604376"/>
            <a:ext cx="9144000" cy="444802"/>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Gill Sans Light"/>
                <a:cs typeface="Gill Sans Light"/>
              </a:rPr>
              <a:t>Example: Gradient Descent</a:t>
            </a:r>
          </a:p>
        </p:txBody>
      </p:sp>
      <p:sp>
        <p:nvSpPr>
          <p:cNvPr id="12" name="Rectangle 11"/>
          <p:cNvSpPr/>
          <p:nvPr/>
        </p:nvSpPr>
        <p:spPr>
          <a:xfrm>
            <a:off x="152400" y="3428520"/>
            <a:ext cx="1217595" cy="444802"/>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Gill Sans Light"/>
                <a:cs typeface="Gill Sans Light"/>
              </a:rPr>
              <a:t>Serial</a:t>
            </a:r>
          </a:p>
        </p:txBody>
      </p:sp>
      <p:sp>
        <p:nvSpPr>
          <p:cNvPr id="13" name="Rectangle 12"/>
          <p:cNvSpPr/>
          <p:nvPr/>
        </p:nvSpPr>
        <p:spPr>
          <a:xfrm>
            <a:off x="152400" y="4558472"/>
            <a:ext cx="1217595" cy="444802"/>
          </a:xfrm>
          <a:prstGeom prst="rect">
            <a:avLst/>
          </a:prstGeom>
          <a:solidFill>
            <a:srgbClr val="0E1730">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Gill Sans Light"/>
                <a:cs typeface="Gill Sans Light"/>
              </a:rPr>
              <a:t>Parallel</a:t>
            </a:r>
          </a:p>
        </p:txBody>
      </p:sp>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7984" y="3125038"/>
            <a:ext cx="4760426" cy="1000599"/>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1633" y="4461600"/>
            <a:ext cx="7606324" cy="854643"/>
          </a:xfrm>
          <a:prstGeom prst="rect">
            <a:avLst/>
          </a:prstGeom>
        </p:spPr>
      </p:pic>
      <p:sp>
        <p:nvSpPr>
          <p:cNvPr id="14" name="Rectangle 13"/>
          <p:cNvSpPr/>
          <p:nvPr/>
        </p:nvSpPr>
        <p:spPr>
          <a:xfrm>
            <a:off x="0" y="4167725"/>
            <a:ext cx="9144000" cy="84176"/>
          </a:xfrm>
          <a:prstGeom prst="rect">
            <a:avLst/>
          </a:prstGeom>
          <a:solidFill>
            <a:srgbClr val="0E1730">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smtClean="0">
              <a:latin typeface="Gill Sans Light"/>
              <a:cs typeface="Gill Sans Light"/>
            </a:endParaRPr>
          </a:p>
        </p:txBody>
      </p:sp>
      <p:sp>
        <p:nvSpPr>
          <p:cNvPr id="15" name="Rectangle 14"/>
          <p:cNvSpPr/>
          <p:nvPr/>
        </p:nvSpPr>
        <p:spPr>
          <a:xfrm>
            <a:off x="0" y="5578665"/>
            <a:ext cx="9167209" cy="84176"/>
          </a:xfrm>
          <a:prstGeom prst="rect">
            <a:avLst/>
          </a:prstGeom>
          <a:solidFill>
            <a:srgbClr val="CA265B">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dirty="0" smtClean="0">
              <a:latin typeface="Gill Sans Light"/>
              <a:cs typeface="Gill Sans Light"/>
            </a:endParaRPr>
          </a:p>
        </p:txBody>
      </p:sp>
      <p:sp>
        <p:nvSpPr>
          <p:cNvPr id="16" name="Rectangle 15"/>
          <p:cNvSpPr/>
          <p:nvPr/>
        </p:nvSpPr>
        <p:spPr>
          <a:xfrm>
            <a:off x="-51971" y="5662841"/>
            <a:ext cx="9233451" cy="1236872"/>
          </a:xfrm>
          <a:prstGeom prst="rect">
            <a:avLst/>
          </a:prstGeom>
          <a:solidFill>
            <a:srgbClr val="137CF8">
              <a:alpha val="9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Gill Sans Light"/>
                <a:cs typeface="Gill Sans Light"/>
              </a:rPr>
              <a:t>Not true for mini-batch SGD</a:t>
            </a:r>
          </a:p>
        </p:txBody>
      </p:sp>
      <p:sp>
        <p:nvSpPr>
          <p:cNvPr id="18" name="Rectangle 17"/>
          <p:cNvSpPr/>
          <p:nvPr/>
        </p:nvSpPr>
        <p:spPr>
          <a:xfrm>
            <a:off x="-12083" y="3049177"/>
            <a:ext cx="9156083" cy="2613663"/>
          </a:xfrm>
          <a:prstGeom prst="rect">
            <a:avLst/>
          </a:prstGeom>
          <a:solidFill>
            <a:schemeClr val="tx1">
              <a:alpha val="9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Gill Sans Light"/>
                <a:cs typeface="Gill Sans Light"/>
              </a:rPr>
              <a:t>Embarrassingly Parallel O(#cores) speedup</a:t>
            </a:r>
          </a:p>
        </p:txBody>
      </p:sp>
    </p:spTree>
    <p:extLst>
      <p:ext uri="{BB962C8B-B14F-4D97-AF65-F5344CB8AC3E}">
        <p14:creationId xmlns:p14="http://schemas.microsoft.com/office/powerpoint/2010/main" val="8650200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2" grpId="0" animBg="1"/>
      <p:bldP spid="13" grpId="0" animBg="1"/>
      <p:bldP spid="14" grpId="0" animBg="1"/>
      <p:bldP spid="15" grpId="0" animBg="1"/>
      <p:bldP spid="16"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How to Analyze mini-batch?</a:t>
            </a:r>
            <a:endParaRPr lang="en-US" sz="5500" dirty="0">
              <a:solidFill>
                <a:srgbClr val="000000"/>
              </a:solidFill>
              <a:latin typeface="Gill Sans Light"/>
              <a:cs typeface="Gill Sans Light"/>
            </a:endParaRPr>
          </a:p>
        </p:txBody>
      </p:sp>
      <p:sp>
        <p:nvSpPr>
          <p:cNvPr id="3" name="Rectangle 2"/>
          <p:cNvSpPr/>
          <p:nvPr/>
        </p:nvSpPr>
        <p:spPr>
          <a:xfrm>
            <a:off x="0" y="1273959"/>
            <a:ext cx="9375900" cy="1815882"/>
          </a:xfrm>
          <a:prstGeom prst="rect">
            <a:avLst/>
          </a:prstGeom>
        </p:spPr>
        <p:txBody>
          <a:bodyPr wrap="square">
            <a:spAutoFit/>
          </a:bodyPr>
          <a:lstStyle/>
          <a:p>
            <a:pPr marL="457200" indent="-457200">
              <a:buFont typeface="Arial"/>
              <a:buChar char="•"/>
            </a:pPr>
            <a:r>
              <a:rPr lang="en-US" sz="2800" dirty="0" smtClean="0">
                <a:latin typeface="Gill Sans Light"/>
                <a:cs typeface="Gill Sans Light"/>
              </a:rPr>
              <a:t>Measure of performance</a:t>
            </a:r>
          </a:p>
          <a:p>
            <a:pPr marL="457200" indent="-457200">
              <a:buFont typeface="Arial"/>
              <a:buChar char="•"/>
            </a:pPr>
            <a:endParaRPr lang="en-US" sz="2800" dirty="0">
              <a:latin typeface="Gill Sans Light"/>
              <a:cs typeface="Gill Sans Light"/>
            </a:endParaRPr>
          </a:p>
          <a:p>
            <a:pPr marL="457200" indent="-457200">
              <a:buFont typeface="Arial"/>
              <a:buChar char="•"/>
            </a:pPr>
            <a:endParaRPr lang="en-US" sz="2800" dirty="0" smtClean="0">
              <a:latin typeface="Gill Sans Light"/>
              <a:cs typeface="Gill Sans Light"/>
            </a:endParaRPr>
          </a:p>
          <a:p>
            <a:pPr marL="457200" indent="-457200">
              <a:buFont typeface="Arial"/>
              <a:buChar char="•"/>
            </a:pPr>
            <a:endParaRPr lang="en-US" sz="2800" dirty="0">
              <a:latin typeface="Gill Sans Light"/>
              <a:cs typeface="Gill Sans Light"/>
            </a:endParaRP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0221"/>
            <a:ext cx="9144000" cy="809728"/>
          </a:xfrm>
          <a:prstGeom prst="rect">
            <a:avLst/>
          </a:prstGeom>
        </p:spPr>
      </p:pic>
      <p:sp>
        <p:nvSpPr>
          <p:cNvPr id="11" name="Rectangle 10"/>
          <p:cNvSpPr/>
          <p:nvPr/>
        </p:nvSpPr>
        <p:spPr>
          <a:xfrm>
            <a:off x="388470" y="2926212"/>
            <a:ext cx="8009224" cy="954107"/>
          </a:xfrm>
          <a:prstGeom prst="rect">
            <a:avLst/>
          </a:prstGeom>
          <a:solidFill>
            <a:srgbClr val="000000"/>
          </a:solidFill>
        </p:spPr>
        <p:txBody>
          <a:bodyPr wrap="none">
            <a:spAutoFit/>
          </a:bodyPr>
          <a:lstStyle/>
          <a:p>
            <a:r>
              <a:rPr lang="en-US" sz="2800" b="1" dirty="0" smtClean="0">
                <a:solidFill>
                  <a:schemeClr val="bg1"/>
                </a:solidFill>
                <a:latin typeface="Gill Sans Light"/>
                <a:cs typeface="Gill Sans Light"/>
              </a:rPr>
              <a:t>Main Question:</a:t>
            </a:r>
          </a:p>
          <a:p>
            <a:r>
              <a:rPr lang="en-US" sz="2800" b="1" dirty="0" smtClean="0">
                <a:solidFill>
                  <a:schemeClr val="bg1"/>
                </a:solidFill>
                <a:latin typeface="Gill Sans Light"/>
                <a:cs typeface="Gill Sans Light"/>
              </a:rPr>
              <a:t>How does </a:t>
            </a: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compare against serial SGD?</a:t>
            </a:r>
            <a:endParaRPr lang="en-US" sz="2800" dirty="0">
              <a:solidFill>
                <a:schemeClr val="bg1"/>
              </a:solidFill>
            </a:endParaRPr>
          </a:p>
        </p:txBody>
      </p:sp>
      <p:sp>
        <p:nvSpPr>
          <p:cNvPr id="12" name="Rectangle 11"/>
          <p:cNvSpPr/>
          <p:nvPr/>
        </p:nvSpPr>
        <p:spPr>
          <a:xfrm>
            <a:off x="550439" y="3862083"/>
            <a:ext cx="8150413" cy="1200329"/>
          </a:xfrm>
          <a:prstGeom prst="rect">
            <a:avLst/>
          </a:prstGeom>
        </p:spPr>
        <p:txBody>
          <a:bodyPr wrap="none">
            <a:spAutoFit/>
          </a:bodyPr>
          <a:lstStyle/>
          <a:p>
            <a:pPr algn="ctr"/>
            <a:r>
              <a:rPr lang="en-US" sz="3600" b="1" dirty="0" smtClean="0">
                <a:latin typeface="Gill Sans Light"/>
                <a:cs typeface="Gill Sans Light"/>
              </a:rPr>
              <a:t>Main questions:</a:t>
            </a:r>
          </a:p>
          <a:p>
            <a:r>
              <a:rPr lang="en-US" sz="3600" b="1" dirty="0" smtClean="0">
                <a:latin typeface="Gill Sans Light"/>
                <a:cs typeface="Gill Sans Light"/>
              </a:rPr>
              <a:t>Convergence after T gradient computations</a:t>
            </a:r>
            <a:endParaRPr lang="en-US" sz="3600" dirty="0"/>
          </a:p>
        </p:txBody>
      </p:sp>
      <p:sp>
        <p:nvSpPr>
          <p:cNvPr id="13" name="Rectangle 12"/>
          <p:cNvSpPr/>
          <p:nvPr/>
        </p:nvSpPr>
        <p:spPr>
          <a:xfrm>
            <a:off x="1214224" y="5209660"/>
            <a:ext cx="6635525" cy="1384995"/>
          </a:xfrm>
          <a:prstGeom prst="rect">
            <a:avLst/>
          </a:prstGeom>
          <a:solidFill>
            <a:srgbClr val="000000"/>
          </a:solidFill>
        </p:spPr>
        <p:txBody>
          <a:bodyPr wrap="none">
            <a:spAutoFit/>
          </a:bodyPr>
          <a:lstStyle/>
          <a:p>
            <a:pPr algn="ctr"/>
            <a:r>
              <a:rPr lang="en-US" sz="2800" b="1" dirty="0" smtClean="0">
                <a:solidFill>
                  <a:schemeClr val="bg1"/>
                </a:solidFill>
                <a:latin typeface="Gill Sans Light"/>
                <a:cs typeface="Gill Sans Light"/>
              </a:rPr>
              <a:t>Answer is Complicated: Depends on Problem</a:t>
            </a:r>
          </a:p>
          <a:p>
            <a:pPr algn="ctr"/>
            <a:r>
              <a:rPr lang="en-US" sz="2800" b="1" dirty="0" smtClean="0">
                <a:solidFill>
                  <a:schemeClr val="bg1"/>
                </a:solidFill>
                <a:latin typeface="Gill Sans Light"/>
                <a:cs typeface="Gill Sans Light"/>
              </a:rPr>
              <a:t>Generally if batch B_0 &gt; B(data, loss) </a:t>
            </a:r>
          </a:p>
          <a:p>
            <a:pPr algn="ct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offers no speedup.</a:t>
            </a:r>
            <a:endParaRPr lang="en-US" sz="2800" dirty="0">
              <a:solidFill>
                <a:schemeClr val="bg1"/>
              </a:solidFill>
            </a:endParaRPr>
          </a:p>
        </p:txBody>
      </p:sp>
    </p:spTree>
    <p:extLst>
      <p:ext uri="{BB962C8B-B14F-4D97-AF65-F5344CB8AC3E}">
        <p14:creationId xmlns:p14="http://schemas.microsoft.com/office/powerpoint/2010/main" val="1555192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26241"/>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Generalization?</a:t>
            </a:r>
            <a:endParaRPr lang="en-US" sz="4400" dirty="0">
              <a:latin typeface="Gill Sans Light"/>
              <a:cs typeface="Gill Sans Light"/>
            </a:endParaRPr>
          </a:p>
        </p:txBody>
      </p:sp>
      <p:sp>
        <p:nvSpPr>
          <p:cNvPr id="3" name="Rectangle 2"/>
          <p:cNvSpPr/>
          <p:nvPr/>
        </p:nvSpPr>
        <p:spPr>
          <a:xfrm>
            <a:off x="604939" y="1871778"/>
            <a:ext cx="7309137" cy="523220"/>
          </a:xfrm>
          <a:prstGeom prst="rect">
            <a:avLst/>
          </a:prstGeom>
          <a:solidFill>
            <a:srgbClr val="000000"/>
          </a:solidFill>
        </p:spPr>
        <p:txBody>
          <a:bodyPr wrap="none">
            <a:spAutoFit/>
          </a:bodyPr>
          <a:lstStyle/>
          <a:p>
            <a:r>
              <a:rPr lang="en-US" sz="2800" b="1" dirty="0" smtClean="0">
                <a:solidFill>
                  <a:schemeClr val="bg1"/>
                </a:solidFill>
                <a:latin typeface="Gill Sans Light"/>
                <a:cs typeface="Gill Sans Light"/>
              </a:rPr>
              <a:t>Do models trained with </a:t>
            </a: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generalize</a:t>
            </a:r>
            <a:endParaRPr lang="en-US" sz="2800" dirty="0">
              <a:solidFill>
                <a:schemeClr val="bg1"/>
              </a:solidFill>
            </a:endParaRPr>
          </a:p>
        </p:txBody>
      </p:sp>
      <p:pic>
        <p:nvPicPr>
          <p:cNvPr id="6" name="Picture 5"/>
          <p:cNvPicPr>
            <a:picLocks noChangeAspect="1"/>
          </p:cNvPicPr>
          <p:nvPr/>
        </p:nvPicPr>
        <p:blipFill>
          <a:blip r:embed="rId3"/>
          <a:stretch>
            <a:fillRect/>
          </a:stretch>
        </p:blipFill>
        <p:spPr>
          <a:xfrm>
            <a:off x="2332045" y="2567184"/>
            <a:ext cx="4479911" cy="2964646"/>
          </a:xfrm>
          <a:prstGeom prst="rect">
            <a:avLst/>
          </a:prstGeom>
        </p:spPr>
      </p:pic>
      <p:sp>
        <p:nvSpPr>
          <p:cNvPr id="8" name="Rectangle 7"/>
          <p:cNvSpPr/>
          <p:nvPr/>
        </p:nvSpPr>
        <p:spPr>
          <a:xfrm>
            <a:off x="2332045" y="5754450"/>
            <a:ext cx="4006225" cy="646331"/>
          </a:xfrm>
          <a:prstGeom prst="rect">
            <a:avLst/>
          </a:prstGeom>
        </p:spPr>
        <p:txBody>
          <a:bodyPr wrap="none">
            <a:spAutoFit/>
          </a:bodyPr>
          <a:lstStyle/>
          <a:p>
            <a:pPr algn="ctr"/>
            <a:r>
              <a:rPr lang="en-US" sz="3600" b="1" dirty="0" err="1" smtClean="0">
                <a:latin typeface="Gill Sans Light"/>
                <a:cs typeface="Gill Sans Light"/>
              </a:rPr>
              <a:t>Alexnet</a:t>
            </a:r>
            <a:r>
              <a:rPr lang="en-US" sz="3600" b="1" dirty="0" smtClean="0">
                <a:latin typeface="Gill Sans Light"/>
                <a:cs typeface="Gill Sans Light"/>
              </a:rPr>
              <a:t> on </a:t>
            </a:r>
            <a:r>
              <a:rPr lang="en-US" sz="3600" b="1" dirty="0" err="1" smtClean="0">
                <a:latin typeface="Gill Sans Light"/>
                <a:cs typeface="Gill Sans Light"/>
              </a:rPr>
              <a:t>Imagenet</a:t>
            </a:r>
            <a:endParaRPr lang="en-US" sz="3600" dirty="0"/>
          </a:p>
        </p:txBody>
      </p:sp>
    </p:spTree>
    <p:extLst>
      <p:ext uri="{BB962C8B-B14F-4D97-AF65-F5344CB8AC3E}">
        <p14:creationId xmlns:p14="http://schemas.microsoft.com/office/powerpoint/2010/main" val="40506482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Generalization?</a:t>
            </a:r>
            <a:endParaRPr lang="en-US" sz="4400" dirty="0">
              <a:latin typeface="Gill Sans Light"/>
              <a:cs typeface="Gill Sans Light"/>
            </a:endParaRPr>
          </a:p>
        </p:txBody>
      </p:sp>
      <p:sp>
        <p:nvSpPr>
          <p:cNvPr id="3" name="Rectangle 2"/>
          <p:cNvSpPr/>
          <p:nvPr/>
        </p:nvSpPr>
        <p:spPr>
          <a:xfrm>
            <a:off x="388470" y="2263261"/>
            <a:ext cx="7309137" cy="523220"/>
          </a:xfrm>
          <a:prstGeom prst="rect">
            <a:avLst/>
          </a:prstGeom>
          <a:solidFill>
            <a:srgbClr val="000000"/>
          </a:solidFill>
        </p:spPr>
        <p:txBody>
          <a:bodyPr wrap="none">
            <a:spAutoFit/>
          </a:bodyPr>
          <a:lstStyle/>
          <a:p>
            <a:r>
              <a:rPr lang="en-US" sz="2800" b="1" dirty="0" smtClean="0">
                <a:solidFill>
                  <a:schemeClr val="bg1"/>
                </a:solidFill>
                <a:latin typeface="Gill Sans Light"/>
                <a:cs typeface="Gill Sans Light"/>
              </a:rPr>
              <a:t>Do models trained with </a:t>
            </a: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generalize</a:t>
            </a:r>
            <a:endParaRPr lang="en-US" sz="2800" dirty="0">
              <a:solidFill>
                <a:schemeClr val="bg1"/>
              </a:solidFill>
            </a:endParaRPr>
          </a:p>
        </p:txBody>
      </p:sp>
      <p:sp>
        <p:nvSpPr>
          <p:cNvPr id="4" name="Rectangle 3"/>
          <p:cNvSpPr/>
          <p:nvPr/>
        </p:nvSpPr>
        <p:spPr>
          <a:xfrm>
            <a:off x="1441988" y="3443613"/>
            <a:ext cx="6367323" cy="1200329"/>
          </a:xfrm>
          <a:prstGeom prst="rect">
            <a:avLst/>
          </a:prstGeom>
        </p:spPr>
        <p:txBody>
          <a:bodyPr wrap="none">
            <a:spAutoFit/>
          </a:bodyPr>
          <a:lstStyle/>
          <a:p>
            <a:pPr algn="ctr"/>
            <a:r>
              <a:rPr lang="en-US" sz="3600" b="1" dirty="0" smtClean="0">
                <a:latin typeface="Gill Sans Light"/>
                <a:cs typeface="Gill Sans Light"/>
              </a:rPr>
              <a:t>Major open questions</a:t>
            </a:r>
          </a:p>
          <a:p>
            <a:r>
              <a:rPr lang="en-US" sz="3600" b="1" dirty="0" smtClean="0">
                <a:latin typeface="Gill Sans Light"/>
                <a:cs typeface="Gill Sans Light"/>
              </a:rPr>
              <a:t>Large batch </a:t>
            </a:r>
            <a:r>
              <a:rPr lang="en-US" sz="3600" b="1" dirty="0" err="1" smtClean="0">
                <a:latin typeface="Gill Sans Light"/>
                <a:cs typeface="Gill Sans Light"/>
              </a:rPr>
              <a:t>vs</a:t>
            </a:r>
            <a:r>
              <a:rPr lang="en-US" sz="3600" b="1" dirty="0" smtClean="0">
                <a:latin typeface="Gill Sans Light"/>
                <a:cs typeface="Gill Sans Light"/>
              </a:rPr>
              <a:t> small batch models</a:t>
            </a:r>
            <a:endParaRPr lang="en-US" sz="3600" dirty="0"/>
          </a:p>
        </p:txBody>
      </p:sp>
    </p:spTree>
    <p:extLst>
      <p:ext uri="{BB962C8B-B14F-4D97-AF65-F5344CB8AC3E}">
        <p14:creationId xmlns:p14="http://schemas.microsoft.com/office/powerpoint/2010/main" val="222552917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spTree>
    <p:extLst>
      <p:ext uri="{BB962C8B-B14F-4D97-AF65-F5344CB8AC3E}">
        <p14:creationId xmlns:p14="http://schemas.microsoft.com/office/powerpoint/2010/main" val="278940673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pic>
        <p:nvPicPr>
          <p:cNvPr id="2" name="Picture 1"/>
          <p:cNvPicPr>
            <a:picLocks noChangeAspect="1"/>
          </p:cNvPicPr>
          <p:nvPr/>
        </p:nvPicPr>
        <p:blipFill>
          <a:blip r:embed="rId3"/>
          <a:stretch>
            <a:fillRect/>
          </a:stretch>
        </p:blipFill>
        <p:spPr>
          <a:xfrm>
            <a:off x="0" y="3212706"/>
            <a:ext cx="4583206" cy="3402380"/>
          </a:xfrm>
          <a:prstGeom prst="rect">
            <a:avLst/>
          </a:prstGeom>
        </p:spPr>
      </p:pic>
    </p:spTree>
    <p:extLst>
      <p:ext uri="{BB962C8B-B14F-4D97-AF65-F5344CB8AC3E}">
        <p14:creationId xmlns:p14="http://schemas.microsoft.com/office/powerpoint/2010/main" val="174422480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Overview</a:t>
            </a:r>
            <a:endParaRPr lang="en-US" sz="5500" dirty="0">
              <a:solidFill>
                <a:srgbClr val="000000"/>
              </a:solidFill>
              <a:latin typeface="Gill Sans Light"/>
              <a:cs typeface="Gill Sans Light"/>
            </a:endParaRPr>
          </a:p>
        </p:txBody>
      </p:sp>
      <p:sp>
        <p:nvSpPr>
          <p:cNvPr id="4" name="TextBox 3"/>
          <p:cNvSpPr txBox="1"/>
          <p:nvPr/>
        </p:nvSpPr>
        <p:spPr>
          <a:xfrm>
            <a:off x="35496" y="648838"/>
            <a:ext cx="8776762" cy="6494085"/>
          </a:xfrm>
          <a:prstGeom prst="rect">
            <a:avLst/>
          </a:prstGeom>
          <a:noFill/>
        </p:spPr>
        <p:txBody>
          <a:bodyPr wrap="none" rtlCol="0">
            <a:spAutoFit/>
          </a:bodyPr>
          <a:lstStyle/>
          <a:p>
            <a:pPr marL="571500" indent="-571500">
              <a:buFontTx/>
              <a:buChar char="-"/>
            </a:pPr>
            <a:endParaRPr lang="en-US" sz="3200" dirty="0" smtClean="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Multicore vs. Distributed</a:t>
            </a:r>
          </a:p>
          <a:p>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Algorithms of choice</a:t>
            </a:r>
          </a:p>
          <a:p>
            <a:pPr marL="571500" indent="-571500">
              <a:buFontTx/>
              <a:buChar char="-"/>
            </a:pPr>
            <a:endParaRPr lang="en-US" sz="3200" dirty="0" smtClean="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Open challenges with Performance</a:t>
            </a:r>
            <a:r>
              <a:rPr lang="en-US" sz="3200" dirty="0">
                <a:solidFill>
                  <a:srgbClr val="000000"/>
                </a:solidFill>
                <a:latin typeface="Gill Sans Light"/>
                <a:cs typeface="Gill Sans Light"/>
              </a:rPr>
              <a:t> </a:t>
            </a:r>
            <a:r>
              <a:rPr lang="en-US" sz="3200" dirty="0" smtClean="0">
                <a:solidFill>
                  <a:srgbClr val="000000"/>
                </a:solidFill>
                <a:latin typeface="Gill Sans Light"/>
                <a:cs typeface="Gill Sans Light"/>
              </a:rPr>
              <a:t>Gains/Analysis</a:t>
            </a:r>
          </a:p>
          <a:p>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Convergence/Generalization/Speedup/Delays?</a:t>
            </a:r>
          </a:p>
          <a:p>
            <a:pPr marL="571500" indent="-571500">
              <a:buFontTx/>
              <a:buChar char="-"/>
            </a:pPr>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Straggler Nodes</a:t>
            </a:r>
          </a:p>
          <a:p>
            <a:pPr marL="571500" indent="-571500">
              <a:buFontTx/>
              <a:buChar char="-"/>
            </a:pPr>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Adversarial attacks</a:t>
            </a:r>
          </a:p>
          <a:p>
            <a:endParaRPr lang="en-US" sz="3200" dirty="0" smtClean="0">
              <a:solidFill>
                <a:srgbClr val="000000"/>
              </a:solidFill>
              <a:latin typeface="Gill Sans Light"/>
              <a:cs typeface="Gill Sans Light"/>
            </a:endParaRPr>
          </a:p>
        </p:txBody>
      </p:sp>
    </p:spTree>
    <p:extLst>
      <p:ext uri="{BB962C8B-B14F-4D97-AF65-F5344CB8AC3E}">
        <p14:creationId xmlns:p14="http://schemas.microsoft.com/office/powerpoint/2010/main" val="3100543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pic>
        <p:nvPicPr>
          <p:cNvPr id="2" name="Picture 1"/>
          <p:cNvPicPr>
            <a:picLocks noChangeAspect="1"/>
          </p:cNvPicPr>
          <p:nvPr/>
        </p:nvPicPr>
        <p:blipFill>
          <a:blip r:embed="rId3"/>
          <a:stretch>
            <a:fillRect/>
          </a:stretch>
        </p:blipFill>
        <p:spPr>
          <a:xfrm>
            <a:off x="0" y="3212706"/>
            <a:ext cx="4583206" cy="3402380"/>
          </a:xfrm>
          <a:prstGeom prst="rect">
            <a:avLst/>
          </a:prstGeom>
        </p:spPr>
      </p:pic>
      <p:sp>
        <p:nvSpPr>
          <p:cNvPr id="6" name="Rectangle 5"/>
          <p:cNvSpPr/>
          <p:nvPr/>
        </p:nvSpPr>
        <p:spPr>
          <a:xfrm>
            <a:off x="4407647" y="3153857"/>
            <a:ext cx="4493538" cy="3970318"/>
          </a:xfrm>
          <a:prstGeom prst="rect">
            <a:avLst/>
          </a:prstGeom>
        </p:spPr>
        <p:txBody>
          <a:bodyPr wrap="none">
            <a:spAutoFit/>
          </a:bodyPr>
          <a:lstStyle/>
          <a:p>
            <a:endParaRPr lang="en-US" sz="2100" b="1" i="1" u="sng" dirty="0" smtClean="0">
              <a:latin typeface="Gill Sans Light"/>
              <a:cs typeface="Gill Sans Light"/>
            </a:endParaRPr>
          </a:p>
          <a:p>
            <a:pPr marL="342900" indent="-342900">
              <a:buFont typeface="Arial"/>
              <a:buChar char="•"/>
            </a:pPr>
            <a:r>
              <a:rPr lang="en-US" sz="2100" dirty="0" smtClean="0">
                <a:latin typeface="Gill Sans Light"/>
                <a:cs typeface="Gill Sans Light"/>
              </a:rPr>
              <a:t>Does it fit in a single machine?</a:t>
            </a:r>
          </a:p>
          <a:p>
            <a:pPr marL="342900" indent="-342900">
              <a:buFont typeface="Arial"/>
              <a:buChar char="•"/>
            </a:pPr>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Is model architecture amenable </a:t>
            </a:r>
          </a:p>
          <a:p>
            <a:r>
              <a:rPr lang="en-US" sz="2100" dirty="0" smtClean="0">
                <a:latin typeface="Gill Sans Light"/>
                <a:cs typeface="Gill Sans Light"/>
              </a:rPr>
              <a:t>    to low communication?</a:t>
            </a:r>
          </a:p>
          <a:p>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Some models easier to partition </a:t>
            </a:r>
          </a:p>
          <a:p>
            <a:pPr marL="342900" indent="-342900">
              <a:buFont typeface="Arial"/>
              <a:buChar char="•"/>
            </a:pPr>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Can we increase </a:t>
            </a:r>
            <a:r>
              <a:rPr lang="en-US" sz="2100" dirty="0" err="1" smtClean="0">
                <a:latin typeface="Gill Sans Light"/>
                <a:cs typeface="Gill Sans Light"/>
              </a:rPr>
              <a:t>sparsity</a:t>
            </a:r>
            <a:r>
              <a:rPr lang="en-US" sz="2100" dirty="0" smtClean="0">
                <a:latin typeface="Gill Sans Light"/>
                <a:cs typeface="Gill Sans Light"/>
              </a:rPr>
              <a:t> (less </a:t>
            </a:r>
            <a:r>
              <a:rPr lang="en-US" sz="2100" dirty="0" err="1" smtClean="0">
                <a:latin typeface="Gill Sans Light"/>
                <a:cs typeface="Gill Sans Light"/>
              </a:rPr>
              <a:t>comm</a:t>
            </a:r>
            <a:r>
              <a:rPr lang="en-US" sz="2100" dirty="0" smtClean="0">
                <a:latin typeface="Gill Sans Light"/>
                <a:cs typeface="Gill Sans Light"/>
              </a:rPr>
              <a:t>) </a:t>
            </a:r>
          </a:p>
          <a:p>
            <a:r>
              <a:rPr lang="en-US" sz="2100" dirty="0" smtClean="0">
                <a:latin typeface="Gill Sans Light"/>
                <a:cs typeface="Gill Sans Light"/>
              </a:rPr>
              <a:t>     without losing with accuracy?</a:t>
            </a:r>
          </a:p>
          <a:p>
            <a:pPr marL="342900" indent="-342900">
              <a:buFont typeface="Arial"/>
              <a:buChar char="•"/>
            </a:pPr>
            <a:endParaRPr lang="en-US" sz="2100" dirty="0" smtClean="0">
              <a:latin typeface="Gill Sans Light"/>
              <a:cs typeface="Gill Sans Light"/>
            </a:endParaRPr>
          </a:p>
          <a:p>
            <a:pPr marL="342900" indent="-342900">
              <a:buFont typeface="Arial"/>
              <a:buChar char="•"/>
            </a:pPr>
            <a:endParaRPr lang="en-US" sz="2100" dirty="0"/>
          </a:p>
        </p:txBody>
      </p:sp>
    </p:spTree>
    <p:extLst>
      <p:ext uri="{BB962C8B-B14F-4D97-AF65-F5344CB8AC3E}">
        <p14:creationId xmlns:p14="http://schemas.microsoft.com/office/powerpoint/2010/main" val="34592061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pic>
        <p:nvPicPr>
          <p:cNvPr id="4" name="Picture 3"/>
          <p:cNvPicPr>
            <a:picLocks noChangeAspect="1"/>
          </p:cNvPicPr>
          <p:nvPr/>
        </p:nvPicPr>
        <p:blipFill>
          <a:blip r:embed="rId3"/>
          <a:stretch>
            <a:fillRect/>
          </a:stretch>
        </p:blipFill>
        <p:spPr>
          <a:xfrm>
            <a:off x="1705061" y="3077883"/>
            <a:ext cx="6036198" cy="3895056"/>
          </a:xfrm>
          <a:prstGeom prst="rect">
            <a:avLst/>
          </a:prstGeom>
        </p:spPr>
      </p:pic>
    </p:spTree>
    <p:extLst>
      <p:ext uri="{BB962C8B-B14F-4D97-AF65-F5344CB8AC3E}">
        <p14:creationId xmlns:p14="http://schemas.microsoft.com/office/powerpoint/2010/main" val="407086904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Parallelism Gains?</a:t>
            </a:r>
            <a:endParaRPr lang="en-US" sz="4400" dirty="0">
              <a:latin typeface="Gill Sans Light"/>
              <a:cs typeface="Gill Sans Light"/>
            </a:endParaRPr>
          </a:p>
        </p:txBody>
      </p:sp>
      <p:sp>
        <p:nvSpPr>
          <p:cNvPr id="4" name="Rectangle 3"/>
          <p:cNvSpPr/>
          <p:nvPr/>
        </p:nvSpPr>
        <p:spPr>
          <a:xfrm>
            <a:off x="375212" y="2128790"/>
            <a:ext cx="8658750" cy="3416320"/>
          </a:xfrm>
          <a:prstGeom prst="rect">
            <a:avLst/>
          </a:prstGeom>
        </p:spPr>
        <p:txBody>
          <a:bodyPr wrap="square">
            <a:spAutoFit/>
          </a:bodyPr>
          <a:lstStyle/>
          <a:p>
            <a:pPr marL="571500" indent="-571500">
              <a:buFont typeface="Arial"/>
              <a:buChar char="•"/>
            </a:pPr>
            <a:r>
              <a:rPr lang="en-US" sz="3600" b="1" dirty="0" smtClean="0">
                <a:latin typeface="Gill Sans Light"/>
                <a:cs typeface="Gill Sans Light"/>
              </a:rPr>
              <a:t>Weak Scaling: Easy</a:t>
            </a:r>
          </a:p>
          <a:p>
            <a:pPr marL="571500" indent="-571500">
              <a:buFont typeface="Arial"/>
              <a:buChar char="•"/>
            </a:pPr>
            <a:endParaRPr lang="en-US" sz="3600" b="1" dirty="0" smtClean="0">
              <a:latin typeface="Gill Sans Light"/>
              <a:cs typeface="Gill Sans Light"/>
            </a:endParaRPr>
          </a:p>
          <a:p>
            <a:pPr marL="571500" indent="-571500">
              <a:buFont typeface="Arial"/>
              <a:buChar char="•"/>
            </a:pPr>
            <a:endParaRPr lang="en-US" sz="3600" b="1" dirty="0">
              <a:latin typeface="Gill Sans Light"/>
              <a:cs typeface="Gill Sans Light"/>
            </a:endParaRPr>
          </a:p>
          <a:p>
            <a:pPr marL="571500" indent="-571500">
              <a:buFont typeface="Arial"/>
              <a:buChar char="•"/>
            </a:pPr>
            <a:r>
              <a:rPr lang="en-US" sz="3600" b="1" dirty="0" smtClean="0">
                <a:latin typeface="Gill Sans Light"/>
                <a:cs typeface="Gill Sans Light"/>
              </a:rPr>
              <a:t>Strong Scaling: Nontrivial, and not there yet</a:t>
            </a:r>
          </a:p>
          <a:p>
            <a:endParaRPr lang="en-US" sz="3600" b="1" i="1" u="sng" dirty="0">
              <a:latin typeface="Gill Sans Light"/>
              <a:cs typeface="Gill Sans Light"/>
            </a:endParaRPr>
          </a:p>
          <a:p>
            <a:endParaRPr lang="en-US" sz="3600" b="1" i="1" u="sng" dirty="0" smtClean="0">
              <a:latin typeface="Gill Sans Light"/>
              <a:cs typeface="Gill Sans Light"/>
            </a:endParaRPr>
          </a:p>
        </p:txBody>
      </p:sp>
      <p:sp>
        <p:nvSpPr>
          <p:cNvPr id="5" name="Rounded Rectangle 4"/>
          <p:cNvSpPr/>
          <p:nvPr/>
        </p:nvSpPr>
        <p:spPr>
          <a:xfrm>
            <a:off x="1067912" y="4574405"/>
            <a:ext cx="7056881" cy="1746066"/>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bg1"/>
                </a:solidFill>
                <a:latin typeface="Gill Sans Light"/>
                <a:cs typeface="Gill Sans Light"/>
              </a:rPr>
              <a:t>Major Open Problem!!!</a:t>
            </a:r>
            <a:endParaRPr lang="en-US" sz="3600" dirty="0">
              <a:solidFill>
                <a:schemeClr val="bg1"/>
              </a:solidFill>
              <a:latin typeface="Gill Sans Light"/>
              <a:cs typeface="Gill Sans Light"/>
            </a:endParaRPr>
          </a:p>
        </p:txBody>
      </p:sp>
    </p:spTree>
    <p:extLst>
      <p:ext uri="{BB962C8B-B14F-4D97-AF65-F5344CB8AC3E}">
        <p14:creationId xmlns:p14="http://schemas.microsoft.com/office/powerpoint/2010/main" val="40572532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34440"/>
            <a:ext cx="9144000" cy="1816972"/>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Avoiding Communication Bottlenecks</a:t>
            </a:r>
            <a:endParaRPr lang="en-US" sz="5500" dirty="0">
              <a:latin typeface="Gill Sans Light"/>
              <a:cs typeface="Gill Sans Light"/>
            </a:endParaRPr>
          </a:p>
        </p:txBody>
      </p:sp>
    </p:spTree>
    <p:extLst>
      <p:ext uri="{BB962C8B-B14F-4D97-AF65-F5344CB8AC3E}">
        <p14:creationId xmlns:p14="http://schemas.microsoft.com/office/powerpoint/2010/main" val="8227486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090914" y="1295146"/>
            <a:ext cx="2571750" cy="2817403"/>
            <a:chOff x="9497331" y="1035370"/>
            <a:chExt cx="4114800" cy="4696284"/>
          </a:xfrm>
        </p:grpSpPr>
        <p:sp>
          <p:nvSpPr>
            <p:cNvPr id="75" name="Rounded Rectangle 74"/>
            <p:cNvSpPr/>
            <p:nvPr/>
          </p:nvSpPr>
          <p:spPr>
            <a:xfrm>
              <a:off x="9497331" y="1035370"/>
              <a:ext cx="4114800" cy="469628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5" name="TextBox 54"/>
            <p:cNvSpPr txBox="1"/>
            <p:nvPr/>
          </p:nvSpPr>
          <p:spPr>
            <a:xfrm>
              <a:off x="9867477" y="1035370"/>
              <a:ext cx="3428998" cy="732886"/>
            </a:xfrm>
            <a:prstGeom prst="rect">
              <a:avLst/>
            </a:prstGeom>
            <a:noFill/>
            <a:effectLst/>
          </p:spPr>
          <p:txBody>
            <a:bodyPr wrap="square" lIns="130622" tIns="65311" rIns="130622" bIns="65311" rtlCol="0">
              <a:spAutoFit/>
            </a:bodyPr>
            <a:lstStyle/>
            <a:p>
              <a:pPr algn="ctr"/>
              <a:r>
                <a:rPr lang="en-US" sz="2000" b="1" dirty="0">
                  <a:solidFill>
                    <a:schemeClr val="accent3">
                      <a:lumMod val="50000"/>
                    </a:schemeClr>
                  </a:solidFill>
                  <a:latin typeface="Gill Sans Light"/>
                  <a:ea typeface="Microsoft JhengHei" panose="020B0604030504040204" pitchFamily="34" charset="-120"/>
                  <a:cs typeface="Gill Sans Light"/>
                </a:rPr>
                <a:t>Computation</a:t>
              </a:r>
            </a:p>
          </p:txBody>
        </p:sp>
      </p:grpSp>
      <p:sp>
        <p:nvSpPr>
          <p:cNvPr id="74" name="Rounded Rectangle 73"/>
          <p:cNvSpPr/>
          <p:nvPr/>
        </p:nvSpPr>
        <p:spPr>
          <a:xfrm>
            <a:off x="3953298" y="1295146"/>
            <a:ext cx="2137616" cy="281740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grpSp>
        <p:nvGrpSpPr>
          <p:cNvPr id="45" name="Group 44"/>
          <p:cNvGrpSpPr/>
          <p:nvPr/>
        </p:nvGrpSpPr>
        <p:grpSpPr>
          <a:xfrm>
            <a:off x="488459" y="1295146"/>
            <a:ext cx="3464841" cy="2817403"/>
            <a:chOff x="533400" y="1035370"/>
            <a:chExt cx="5543745" cy="4696284"/>
          </a:xfrm>
        </p:grpSpPr>
        <p:sp>
          <p:nvSpPr>
            <p:cNvPr id="20" name="Rounded Rectangle 19"/>
            <p:cNvSpPr/>
            <p:nvPr/>
          </p:nvSpPr>
          <p:spPr>
            <a:xfrm>
              <a:off x="533400" y="1035370"/>
              <a:ext cx="5543745" cy="469628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3" name="TextBox 52"/>
            <p:cNvSpPr txBox="1"/>
            <p:nvPr/>
          </p:nvSpPr>
          <p:spPr>
            <a:xfrm>
              <a:off x="1616557" y="1035370"/>
              <a:ext cx="3386652" cy="732886"/>
            </a:xfrm>
            <a:prstGeom prst="rect">
              <a:avLst/>
            </a:prstGeom>
            <a:noFill/>
            <a:effectLst/>
          </p:spPr>
          <p:txBody>
            <a:bodyPr wrap="square" lIns="130622" tIns="65311" rIns="130622" bIns="65311" rtlCol="0">
              <a:spAutoFit/>
            </a:bodyPr>
            <a:lstStyle/>
            <a:p>
              <a:pPr algn="ctr"/>
              <a:r>
                <a:rPr lang="en-US" sz="2000" b="1" dirty="0">
                  <a:solidFill>
                    <a:srgbClr val="FF0000"/>
                  </a:solidFill>
                  <a:latin typeface="Gill Sans Light"/>
                  <a:ea typeface="Microsoft JhengHei" panose="020B0604030504040204" pitchFamily="34" charset="-120"/>
                  <a:cs typeface="Gill Sans Light"/>
                </a:rPr>
                <a:t>Storage</a:t>
              </a:r>
              <a:endParaRPr lang="en-US" b="1" dirty="0">
                <a:solidFill>
                  <a:srgbClr val="FF0000"/>
                </a:solidFill>
                <a:latin typeface="Gill Sans Light"/>
                <a:ea typeface="Microsoft JhengHei" panose="020B0604030504040204" pitchFamily="34" charset="-120"/>
                <a:cs typeface="Gill Sans Light"/>
              </a:endParaRPr>
            </a:p>
          </p:txBody>
        </p:sp>
      </p:grpSp>
      <p:grpSp>
        <p:nvGrpSpPr>
          <p:cNvPr id="141" name="Group 140"/>
          <p:cNvGrpSpPr/>
          <p:nvPr/>
        </p:nvGrpSpPr>
        <p:grpSpPr>
          <a:xfrm>
            <a:off x="3323413" y="1857308"/>
            <a:ext cx="2807038" cy="1544971"/>
            <a:chOff x="4565288" y="2312726"/>
            <a:chExt cx="4491260" cy="1853965"/>
          </a:xfrm>
        </p:grpSpPr>
        <p:cxnSp>
          <p:nvCxnSpPr>
            <p:cNvPr id="36" name="Straight Arrow Connector 35"/>
            <p:cNvCxnSpPr/>
            <p:nvPr/>
          </p:nvCxnSpPr>
          <p:spPr>
            <a:xfrm>
              <a:off x="4565288" y="2312725"/>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65288" y="2867489"/>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565288" y="4166691"/>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579154" y="2496261"/>
            <a:ext cx="597892" cy="353939"/>
          </a:xfrm>
          <a:prstGeom prst="rect">
            <a:avLst/>
          </a:prstGeom>
          <a:noFill/>
          <a:effectLst/>
        </p:spPr>
        <p:txBody>
          <a:bodyPr wrap="none" lIns="91435" tIns="45718" rIns="91435" bIns="45718" rtlCol="0">
            <a:spAutoFit/>
          </a:bodyPr>
          <a:lstStyle/>
          <a:p>
            <a:pPr algn="ctr"/>
            <a:r>
              <a:rPr lang="en-US" sz="1700" dirty="0">
                <a:latin typeface="Gill Sans Light"/>
                <a:ea typeface="Microsoft JhengHei" panose="020B0604030504040204" pitchFamily="34" charset="-120"/>
                <a:cs typeface="Gill Sans Light"/>
              </a:rPr>
              <a:t>Data</a:t>
            </a:r>
          </a:p>
        </p:txBody>
      </p:sp>
      <p:cxnSp>
        <p:nvCxnSpPr>
          <p:cNvPr id="27" name="Straight Arrow Connector 26"/>
          <p:cNvCxnSpPr>
            <a:endCxn id="28" idx="1"/>
          </p:cNvCxnSpPr>
          <p:nvPr/>
        </p:nvCxnSpPr>
        <p:spPr>
          <a:xfrm>
            <a:off x="1200986" y="2727381"/>
            <a:ext cx="413181" cy="2522"/>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614167" y="2259568"/>
            <a:ext cx="1024461" cy="940675"/>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dirty="0">
                <a:solidFill>
                  <a:srgbClr val="000000"/>
                </a:solidFill>
                <a:latin typeface="Gill Sans Light"/>
                <a:ea typeface="Microsoft JhengHei" panose="020B0604030504040204" pitchFamily="34" charset="-120"/>
                <a:cs typeface="Gill Sans Light"/>
              </a:rPr>
              <a:t>Distributed Data Storage</a:t>
            </a:r>
          </a:p>
        </p:txBody>
      </p:sp>
      <p:cxnSp>
        <p:nvCxnSpPr>
          <p:cNvPr id="31" name="Straight Arrow Connector 30"/>
          <p:cNvCxnSpPr>
            <a:stCxn id="28" idx="3"/>
          </p:cNvCxnSpPr>
          <p:nvPr/>
        </p:nvCxnSpPr>
        <p:spPr>
          <a:xfrm flipV="1">
            <a:off x="2638628" y="2319610"/>
            <a:ext cx="429455" cy="4102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8" idx="3"/>
            <a:endCxn id="11" idx="3"/>
          </p:cNvCxnSpPr>
          <p:nvPr/>
        </p:nvCxnSpPr>
        <p:spPr>
          <a:xfrm flipV="1">
            <a:off x="2638626" y="1954295"/>
            <a:ext cx="467050" cy="7756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3"/>
          </p:cNvCxnSpPr>
          <p:nvPr/>
        </p:nvCxnSpPr>
        <p:spPr>
          <a:xfrm>
            <a:off x="2638628" y="2729904"/>
            <a:ext cx="429455" cy="6723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195747" y="2634867"/>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9" idx="1"/>
          </p:cNvCxnSpPr>
          <p:nvPr/>
        </p:nvCxnSpPr>
        <p:spPr>
          <a:xfrm>
            <a:off x="6385784" y="1857306"/>
            <a:ext cx="1008034" cy="8534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9" idx="1"/>
          </p:cNvCxnSpPr>
          <p:nvPr/>
        </p:nvCxnSpPr>
        <p:spPr>
          <a:xfrm>
            <a:off x="6385784" y="2319610"/>
            <a:ext cx="1008034" cy="3911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393818" y="2198229"/>
            <a:ext cx="1217142" cy="102499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400" dirty="0">
                <a:solidFill>
                  <a:schemeClr val="tx1"/>
                </a:solidFill>
                <a:latin typeface="Gill Sans Light"/>
                <a:ea typeface="Microsoft JhengHei" panose="020B0604030504040204" pitchFamily="34" charset="-120"/>
                <a:cs typeface="Gill Sans Light"/>
              </a:rPr>
              <a:t>Aggregator</a:t>
            </a:r>
          </a:p>
        </p:txBody>
      </p:sp>
      <p:cxnSp>
        <p:nvCxnSpPr>
          <p:cNvPr id="50" name="Straight Arrow Connector 49"/>
          <p:cNvCxnSpPr>
            <a:endCxn id="49" idx="1"/>
          </p:cNvCxnSpPr>
          <p:nvPr/>
        </p:nvCxnSpPr>
        <p:spPr>
          <a:xfrm flipV="1">
            <a:off x="6385784" y="2710724"/>
            <a:ext cx="1008034" cy="6915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688104" y="2187264"/>
            <a:ext cx="376141" cy="1082556"/>
            <a:chOff x="2688102" y="2715584"/>
            <a:chExt cx="376141" cy="1082556"/>
          </a:xfrm>
        </p:grpSpPr>
        <p:sp>
          <p:nvSpPr>
            <p:cNvPr id="64" name="Rectangle 63"/>
            <p:cNvSpPr/>
            <p:nvPr/>
          </p:nvSpPr>
          <p:spPr>
            <a:xfrm>
              <a:off x="2688102"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5" name="Rectangle 64"/>
            <p:cNvSpPr/>
            <p:nvPr/>
          </p:nvSpPr>
          <p:spPr>
            <a:xfrm>
              <a:off x="2738670" y="300050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6" name="Rectangle 65"/>
            <p:cNvSpPr/>
            <p:nvPr/>
          </p:nvSpPr>
          <p:spPr>
            <a:xfrm>
              <a:off x="2688102" y="3533450"/>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cxnSp>
        <p:nvCxnSpPr>
          <p:cNvPr id="129" name="Straight Connector 128"/>
          <p:cNvCxnSpPr/>
          <p:nvPr/>
        </p:nvCxnSpPr>
        <p:spPr>
          <a:xfrm>
            <a:off x="6258117" y="2634867"/>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6660892" y="2008206"/>
            <a:ext cx="327097" cy="1264392"/>
            <a:chOff x="6660890" y="2536526"/>
            <a:chExt cx="327097" cy="1264392"/>
          </a:xfrm>
        </p:grpSpPr>
        <p:sp>
          <p:nvSpPr>
            <p:cNvPr id="71" name="Rectangle 70"/>
            <p:cNvSpPr/>
            <p:nvPr/>
          </p:nvSpPr>
          <p:spPr>
            <a:xfrm>
              <a:off x="6662414" y="3536228"/>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2" name="Rectangle 71"/>
            <p:cNvSpPr/>
            <p:nvPr/>
          </p:nvSpPr>
          <p:spPr>
            <a:xfrm>
              <a:off x="6660890" y="2949945"/>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3" name="Rectangle 72"/>
            <p:cNvSpPr/>
            <p:nvPr/>
          </p:nvSpPr>
          <p:spPr>
            <a:xfrm>
              <a:off x="6662414" y="2536526"/>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11" name="Oval 10"/>
          <p:cNvSpPr>
            <a:spLocks noChangeAspect="1"/>
          </p:cNvSpPr>
          <p:nvPr/>
        </p:nvSpPr>
        <p:spPr>
          <a:xfrm>
            <a:off x="3068083" y="1720146"/>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76" name="Oval 75"/>
          <p:cNvSpPr>
            <a:spLocks noChangeAspect="1"/>
          </p:cNvSpPr>
          <p:nvPr/>
        </p:nvSpPr>
        <p:spPr>
          <a:xfrm>
            <a:off x="3092125" y="2204938"/>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78" name="Oval 77"/>
          <p:cNvSpPr>
            <a:spLocks noChangeAspect="1"/>
          </p:cNvSpPr>
          <p:nvPr/>
        </p:nvSpPr>
        <p:spPr>
          <a:xfrm>
            <a:off x="6137342" y="1733886"/>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84" name="Oval 83"/>
          <p:cNvSpPr>
            <a:spLocks noChangeAspect="1"/>
          </p:cNvSpPr>
          <p:nvPr/>
        </p:nvSpPr>
        <p:spPr>
          <a:xfrm>
            <a:off x="6137342" y="2188889"/>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85" name="Oval 84"/>
          <p:cNvSpPr>
            <a:spLocks noChangeAspect="1"/>
          </p:cNvSpPr>
          <p:nvPr/>
        </p:nvSpPr>
        <p:spPr>
          <a:xfrm>
            <a:off x="3068083" y="3282143"/>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86" name="Oval 85"/>
          <p:cNvSpPr>
            <a:spLocks noChangeAspect="1"/>
          </p:cNvSpPr>
          <p:nvPr/>
        </p:nvSpPr>
        <p:spPr>
          <a:xfrm>
            <a:off x="6129071" y="3297383"/>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46"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000000"/>
                </a:solidFill>
                <a:latin typeface="Gill Sans Light"/>
                <a:cs typeface="Gill Sans Light"/>
              </a:rPr>
              <a:t>Large-scale Distributed Machine Learning Systems</a:t>
            </a:r>
            <a:endParaRPr lang="en-US" sz="2800" dirty="0">
              <a:solidFill>
                <a:srgbClr val="0000FF"/>
              </a:solidFill>
              <a:latin typeface="Gill Sans Light"/>
              <a:cs typeface="Gill Sans Light"/>
            </a:endParaRPr>
          </a:p>
        </p:txBody>
      </p:sp>
      <p:cxnSp>
        <p:nvCxnSpPr>
          <p:cNvPr id="57" name="Elbow Connector 56"/>
          <p:cNvCxnSpPr/>
          <p:nvPr/>
        </p:nvCxnSpPr>
        <p:spPr>
          <a:xfrm rot="5400000" flipH="1">
            <a:off x="5052902" y="326500"/>
            <a:ext cx="22978" cy="5875994"/>
          </a:xfrm>
          <a:prstGeom prst="bentConnector3">
            <a:avLst>
              <a:gd name="adj1" fmla="val -2396682"/>
            </a:avLst>
          </a:prstGeom>
          <a:ln>
            <a:solidFill>
              <a:srgbClr val="000000"/>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 name="Cloud 2"/>
          <p:cNvSpPr/>
          <p:nvPr/>
        </p:nvSpPr>
        <p:spPr>
          <a:xfrm>
            <a:off x="3965082" y="1222719"/>
            <a:ext cx="2086874" cy="2889828"/>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1" name="TextBox 50"/>
          <p:cNvSpPr txBox="1"/>
          <p:nvPr/>
        </p:nvSpPr>
        <p:spPr>
          <a:xfrm>
            <a:off x="4373462" y="2482866"/>
            <a:ext cx="1199949" cy="439674"/>
          </a:xfrm>
          <a:prstGeom prst="rect">
            <a:avLst/>
          </a:prstGeom>
          <a:noFill/>
          <a:ln>
            <a:noFill/>
          </a:ln>
          <a:effectLst/>
        </p:spPr>
        <p:txBody>
          <a:bodyPr wrap="none" lIns="130622" tIns="65311" rIns="130622" bIns="65311" rtlCol="0">
            <a:spAutoFit/>
          </a:bodyPr>
          <a:lstStyle/>
          <a:p>
            <a:pPr algn="ctr"/>
            <a:r>
              <a:rPr lang="en-US" sz="2000" dirty="0">
                <a:solidFill>
                  <a:sysClr val="windowText" lastClr="000000"/>
                </a:solidFill>
                <a:latin typeface="Gill Sans Light"/>
                <a:ea typeface="Microsoft JhengHei" panose="020B0604030504040204" pitchFamily="34" charset="-120"/>
                <a:cs typeface="Gill Sans Light"/>
              </a:rPr>
              <a:t>Network</a:t>
            </a:r>
          </a:p>
        </p:txBody>
      </p:sp>
      <p:sp>
        <p:nvSpPr>
          <p:cNvPr id="54" name="TextBox 53"/>
          <p:cNvSpPr txBox="1"/>
          <p:nvPr/>
        </p:nvSpPr>
        <p:spPr>
          <a:xfrm>
            <a:off x="3836703" y="1295146"/>
            <a:ext cx="2358083" cy="400105"/>
          </a:xfrm>
          <a:prstGeom prst="rect">
            <a:avLst/>
          </a:prstGeom>
          <a:noFill/>
          <a:effectLst/>
        </p:spPr>
        <p:txBody>
          <a:bodyPr wrap="square" lIns="91435" tIns="45718" rIns="91435" bIns="45718" rtlCol="0">
            <a:spAutoFit/>
          </a:bodyPr>
          <a:lstStyle/>
          <a:p>
            <a:pPr algn="ctr"/>
            <a:r>
              <a:rPr lang="en-US" sz="2000" b="1" dirty="0">
                <a:solidFill>
                  <a:srgbClr val="0070C0"/>
                </a:solidFill>
                <a:latin typeface="Gill Sans Light"/>
                <a:ea typeface="Microsoft JhengHei" panose="020B0604030504040204" pitchFamily="34" charset="-120"/>
                <a:cs typeface="Gill Sans Light"/>
              </a:rPr>
              <a:t>Communication</a:t>
            </a:r>
          </a:p>
        </p:txBody>
      </p:sp>
      <p:grpSp>
        <p:nvGrpSpPr>
          <p:cNvPr id="7" name="Group 6"/>
          <p:cNvGrpSpPr/>
          <p:nvPr/>
        </p:nvGrpSpPr>
        <p:grpSpPr>
          <a:xfrm>
            <a:off x="3775162" y="1729269"/>
            <a:ext cx="427261" cy="1788428"/>
            <a:chOff x="3775160" y="2257589"/>
            <a:chExt cx="427261" cy="1788428"/>
          </a:xfrm>
        </p:grpSpPr>
        <p:sp>
          <p:nvSpPr>
            <p:cNvPr id="52" name="Rectangle 51"/>
            <p:cNvSpPr/>
            <p:nvPr/>
          </p:nvSpPr>
          <p:spPr>
            <a:xfrm>
              <a:off x="3775160" y="378132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6" name="Rectangle 55"/>
            <p:cNvSpPr/>
            <p:nvPr/>
          </p:nvSpPr>
          <p:spPr>
            <a:xfrm>
              <a:off x="3804564"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8" name="Rectangle 57"/>
            <p:cNvSpPr/>
            <p:nvPr/>
          </p:nvSpPr>
          <p:spPr>
            <a:xfrm>
              <a:off x="3876848" y="2257589"/>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70" name="Rectangle 69"/>
          <p:cNvSpPr/>
          <p:nvPr/>
        </p:nvSpPr>
        <p:spPr>
          <a:xfrm>
            <a:off x="5297948" y="3734831"/>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Tree>
    <p:extLst>
      <p:ext uri="{BB962C8B-B14F-4D97-AF65-F5344CB8AC3E}">
        <p14:creationId xmlns:p14="http://schemas.microsoft.com/office/powerpoint/2010/main" val="2441391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5"/>
                                        </p:tgtEl>
                                        <p:attrNameLst>
                                          <p:attrName>style.opacity</p:attrName>
                                        </p:attrNameLst>
                                      </p:cBhvr>
                                      <p:to>
                                        <p:strVal val="0.5"/>
                                      </p:to>
                                    </p:set>
                                    <p:animEffect filter="image" prLst="opacity: 0.5">
                                      <p:cBhvr rctx="IE">
                                        <p:cTn id="7" dur="indefinite"/>
                                        <p:tgtEl>
                                          <p:spTgt spid="45"/>
                                        </p:tgtEl>
                                      </p:cBhvr>
                                    </p:animEffect>
                                  </p:childTnLst>
                                </p:cTn>
                              </p:par>
                              <p:par>
                                <p:cTn id="8" presetID="9" presetClass="emph" presetSubtype="0" grpId="0" nodeType="withEffect">
                                  <p:stCondLst>
                                    <p:cond delay="0"/>
                                  </p:stCondLst>
                                  <p:childTnLst>
                                    <p:set>
                                      <p:cBhvr rctx="PPT">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nodeType="withEffect">
                                  <p:stCondLst>
                                    <p:cond delay="0"/>
                                  </p:stCondLst>
                                  <p:childTnLst>
                                    <p:set>
                                      <p:cBhvr rctx="PPT">
                                        <p:cTn id="12" dur="indefinite"/>
                                        <p:tgtEl>
                                          <p:spTgt spid="27"/>
                                        </p:tgtEl>
                                        <p:attrNameLst>
                                          <p:attrName>style.opacity</p:attrName>
                                        </p:attrNameLst>
                                      </p:cBhvr>
                                      <p:to>
                                        <p:strVal val="0.5"/>
                                      </p:to>
                                    </p:set>
                                    <p:animEffect filter="image" prLst="opacity: 0.5">
                                      <p:cBhvr rctx="IE">
                                        <p:cTn id="13" dur="indefinite"/>
                                        <p:tgtEl>
                                          <p:spTgt spid="27"/>
                                        </p:tgtEl>
                                      </p:cBhvr>
                                    </p:animEffect>
                                  </p:childTnLst>
                                </p:cTn>
                              </p:par>
                              <p:par>
                                <p:cTn id="14" presetID="9" presetClass="emph" presetSubtype="0" grpId="0" nodeType="withEffect">
                                  <p:stCondLst>
                                    <p:cond delay="0"/>
                                  </p:stCondLst>
                                  <p:childTnLst>
                                    <p:set>
                                      <p:cBhvr rctx="PPT">
                                        <p:cTn id="15" dur="indefinite"/>
                                        <p:tgtEl>
                                          <p:spTgt spid="28"/>
                                        </p:tgtEl>
                                        <p:attrNameLst>
                                          <p:attrName>style.opacity</p:attrName>
                                        </p:attrNameLst>
                                      </p:cBhvr>
                                      <p:to>
                                        <p:strVal val="0.5"/>
                                      </p:to>
                                    </p:set>
                                    <p:animEffect filter="image" prLst="opacity: 0.5">
                                      <p:cBhvr rctx="IE">
                                        <p:cTn id="16" dur="indefinite"/>
                                        <p:tgtEl>
                                          <p:spTgt spid="28"/>
                                        </p:tgtEl>
                                      </p:cBhvr>
                                    </p:animEffect>
                                  </p:childTnLst>
                                </p:cTn>
                              </p:par>
                              <p:par>
                                <p:cTn id="17" presetID="9" presetClass="emph" presetSubtype="0" nodeType="withEffect">
                                  <p:stCondLst>
                                    <p:cond delay="0"/>
                                  </p:stCondLst>
                                  <p:childTnLst>
                                    <p:set>
                                      <p:cBhvr rctx="PPT">
                                        <p:cTn id="18" dur="indefinite"/>
                                        <p:tgtEl>
                                          <p:spTgt spid="31"/>
                                        </p:tgtEl>
                                        <p:attrNameLst>
                                          <p:attrName>style.opacity</p:attrName>
                                        </p:attrNameLst>
                                      </p:cBhvr>
                                      <p:to>
                                        <p:strVal val="0.5"/>
                                      </p:to>
                                    </p:set>
                                    <p:animEffect filter="image" prLst="opacity: 0.5">
                                      <p:cBhvr rctx="IE">
                                        <p:cTn id="19" dur="indefinite"/>
                                        <p:tgtEl>
                                          <p:spTgt spid="31"/>
                                        </p:tgtEl>
                                      </p:cBhvr>
                                    </p:animEffect>
                                  </p:childTnLst>
                                </p:cTn>
                              </p:par>
                              <p:par>
                                <p:cTn id="20" presetID="9" presetClass="emph" presetSubtype="0" nodeType="withEffect">
                                  <p:stCondLst>
                                    <p:cond delay="0"/>
                                  </p:stCondLst>
                                  <p:childTnLst>
                                    <p:set>
                                      <p:cBhvr rctx="PPT">
                                        <p:cTn id="21" dur="indefinite"/>
                                        <p:tgtEl>
                                          <p:spTgt spid="32"/>
                                        </p:tgtEl>
                                        <p:attrNameLst>
                                          <p:attrName>style.opacity</p:attrName>
                                        </p:attrNameLst>
                                      </p:cBhvr>
                                      <p:to>
                                        <p:strVal val="0.5"/>
                                      </p:to>
                                    </p:set>
                                    <p:animEffect filter="image" prLst="opacity: 0.5">
                                      <p:cBhvr rctx="IE">
                                        <p:cTn id="22" dur="indefinite"/>
                                        <p:tgtEl>
                                          <p:spTgt spid="32"/>
                                        </p:tgtEl>
                                      </p:cBhvr>
                                    </p:animEffect>
                                  </p:childTnLst>
                                </p:cTn>
                              </p:par>
                              <p:par>
                                <p:cTn id="23" presetID="9" presetClass="emph" presetSubtype="0" nodeType="withEffect">
                                  <p:stCondLst>
                                    <p:cond delay="0"/>
                                  </p:stCondLst>
                                  <p:childTnLst>
                                    <p:set>
                                      <p:cBhvr rctx="PPT">
                                        <p:cTn id="24" dur="indefinite"/>
                                        <p:tgtEl>
                                          <p:spTgt spid="33"/>
                                        </p:tgtEl>
                                        <p:attrNameLst>
                                          <p:attrName>style.opacity</p:attrName>
                                        </p:attrNameLst>
                                      </p:cBhvr>
                                      <p:to>
                                        <p:strVal val="0.5"/>
                                      </p:to>
                                    </p:set>
                                    <p:animEffect filter="image" prLst="opacity: 0.5">
                                      <p:cBhvr rctx="IE">
                                        <p:cTn id="25" dur="indefinite"/>
                                        <p:tgtEl>
                                          <p:spTgt spid="33"/>
                                        </p:tgtEl>
                                      </p:cBhvr>
                                    </p:animEffect>
                                  </p:childTnLst>
                                </p:cTn>
                              </p:par>
                              <p:par>
                                <p:cTn id="26" presetID="9" presetClass="emph" presetSubtype="0" nodeType="withEffect">
                                  <p:stCondLst>
                                    <p:cond delay="0"/>
                                  </p:stCondLst>
                                  <p:childTnLst>
                                    <p:set>
                                      <p:cBhvr rctx="PPT">
                                        <p:cTn id="27" dur="indefinite"/>
                                        <p:tgtEl>
                                          <p:spTgt spid="34"/>
                                        </p:tgtEl>
                                        <p:attrNameLst>
                                          <p:attrName>style.opacity</p:attrName>
                                        </p:attrNameLst>
                                      </p:cBhvr>
                                      <p:to>
                                        <p:strVal val="0.5"/>
                                      </p:to>
                                    </p:set>
                                    <p:animEffect filter="image" prLst="opacity: 0.5">
                                      <p:cBhvr rctx="IE">
                                        <p:cTn id="28" dur="indefinite"/>
                                        <p:tgtEl>
                                          <p:spTgt spid="34"/>
                                        </p:tgtEl>
                                      </p:cBhvr>
                                    </p:animEffect>
                                  </p:childTnLst>
                                </p:cTn>
                              </p:par>
                              <p:par>
                                <p:cTn id="29" presetID="9" presetClass="emph" presetSubtype="0" nodeType="withEffect">
                                  <p:stCondLst>
                                    <p:cond delay="0"/>
                                  </p:stCondLst>
                                  <p:childTnLst>
                                    <p:set>
                                      <p:cBhvr rctx="PPT">
                                        <p:cTn id="30" dur="indefinite"/>
                                        <p:tgtEl>
                                          <p:spTgt spid="6"/>
                                        </p:tgtEl>
                                        <p:attrNameLst>
                                          <p:attrName>style.opacity</p:attrName>
                                        </p:attrNameLst>
                                      </p:cBhvr>
                                      <p:to>
                                        <p:strVal val="0.5"/>
                                      </p:to>
                                    </p:set>
                                    <p:animEffect filter="image" prLst="opacity: 0.5">
                                      <p:cBhvr rctx="IE">
                                        <p:cTn id="31" dur="indefinite"/>
                                        <p:tgtEl>
                                          <p:spTgt spid="6"/>
                                        </p:tgtEl>
                                      </p:cBhvr>
                                    </p:animEffect>
                                  </p:childTnLst>
                                </p:cTn>
                              </p:par>
                              <p:par>
                                <p:cTn id="32" presetID="9" presetClass="emph" presetSubtype="0" grpId="0" nodeType="withEffect">
                                  <p:stCondLst>
                                    <p:cond delay="0"/>
                                  </p:stCondLst>
                                  <p:childTnLst>
                                    <p:set>
                                      <p:cBhvr rctx="PPT">
                                        <p:cTn id="33" dur="indefinite"/>
                                        <p:tgtEl>
                                          <p:spTgt spid="11"/>
                                        </p:tgtEl>
                                        <p:attrNameLst>
                                          <p:attrName>style.opacity</p:attrName>
                                        </p:attrNameLst>
                                      </p:cBhvr>
                                      <p:to>
                                        <p:strVal val="0.5"/>
                                      </p:to>
                                    </p:set>
                                    <p:animEffect filter="image" prLst="opacity: 0.5">
                                      <p:cBhvr rctx="IE">
                                        <p:cTn id="34" dur="indefinite"/>
                                        <p:tgtEl>
                                          <p:spTgt spid="11"/>
                                        </p:tgtEl>
                                      </p:cBhvr>
                                    </p:animEffect>
                                  </p:childTnLst>
                                </p:cTn>
                              </p:par>
                              <p:par>
                                <p:cTn id="35" presetID="9" presetClass="emph" presetSubtype="0" grpId="0" nodeType="withEffect">
                                  <p:stCondLst>
                                    <p:cond delay="0"/>
                                  </p:stCondLst>
                                  <p:childTnLst>
                                    <p:set>
                                      <p:cBhvr rctx="PPT">
                                        <p:cTn id="36" dur="indefinite"/>
                                        <p:tgtEl>
                                          <p:spTgt spid="76"/>
                                        </p:tgtEl>
                                        <p:attrNameLst>
                                          <p:attrName>style.opacity</p:attrName>
                                        </p:attrNameLst>
                                      </p:cBhvr>
                                      <p:to>
                                        <p:strVal val="0.5"/>
                                      </p:to>
                                    </p:set>
                                    <p:animEffect filter="image" prLst="opacity: 0.5">
                                      <p:cBhvr rctx="IE">
                                        <p:cTn id="37" dur="indefinite"/>
                                        <p:tgtEl>
                                          <p:spTgt spid="76"/>
                                        </p:tgtEl>
                                      </p:cBhvr>
                                    </p:animEffect>
                                  </p:childTnLst>
                                </p:cTn>
                              </p:par>
                              <p:par>
                                <p:cTn id="38" presetID="9" presetClass="emph" presetSubtype="0" grpId="0" nodeType="withEffect">
                                  <p:stCondLst>
                                    <p:cond delay="0"/>
                                  </p:stCondLst>
                                  <p:childTnLst>
                                    <p:set>
                                      <p:cBhvr rctx="PPT">
                                        <p:cTn id="39" dur="indefinite"/>
                                        <p:tgtEl>
                                          <p:spTgt spid="85"/>
                                        </p:tgtEl>
                                        <p:attrNameLst>
                                          <p:attrName>style.opacity</p:attrName>
                                        </p:attrNameLst>
                                      </p:cBhvr>
                                      <p:to>
                                        <p:strVal val="0.5"/>
                                      </p:to>
                                    </p:set>
                                    <p:animEffect filter="image" prLst="opacity: 0.5">
                                      <p:cBhvr rctx="IE">
                                        <p:cTn id="40" dur="indefinite"/>
                                        <p:tgtEl>
                                          <p:spTgt spid="85"/>
                                        </p:tgtEl>
                                      </p:cBhvr>
                                    </p:animEffect>
                                  </p:childTnLst>
                                </p:cTn>
                              </p:par>
                              <p:par>
                                <p:cTn id="41" presetID="9" presetClass="emph" presetSubtype="0" nodeType="withEffect">
                                  <p:stCondLst>
                                    <p:cond delay="0"/>
                                  </p:stCondLst>
                                  <p:childTnLst>
                                    <p:set>
                                      <p:cBhvr rctx="PPT">
                                        <p:cTn id="42" dur="indefinite"/>
                                        <p:tgtEl>
                                          <p:spTgt spid="61"/>
                                        </p:tgtEl>
                                        <p:attrNameLst>
                                          <p:attrName>style.opacity</p:attrName>
                                        </p:attrNameLst>
                                      </p:cBhvr>
                                      <p:to>
                                        <p:strVal val="0.5"/>
                                      </p:to>
                                    </p:set>
                                    <p:animEffect filter="image" prLst="opacity: 0.5">
                                      <p:cBhvr rctx="IE">
                                        <p:cTn id="43" dur="indefinite"/>
                                        <p:tgtEl>
                                          <p:spTgt spid="61"/>
                                        </p:tgtEl>
                                      </p:cBhvr>
                                    </p:animEffect>
                                  </p:childTnLst>
                                </p:cTn>
                              </p:par>
                              <p:par>
                                <p:cTn id="44" presetID="9" presetClass="emph" presetSubtype="0" nodeType="withEffect">
                                  <p:stCondLst>
                                    <p:cond delay="0"/>
                                  </p:stCondLst>
                                  <p:childTnLst>
                                    <p:set>
                                      <p:cBhvr rctx="PPT">
                                        <p:cTn id="45" dur="indefinite"/>
                                        <p:tgtEl>
                                          <p:spTgt spid="47"/>
                                        </p:tgtEl>
                                        <p:attrNameLst>
                                          <p:attrName>style.opacity</p:attrName>
                                        </p:attrNameLst>
                                      </p:cBhvr>
                                      <p:to>
                                        <p:strVal val="0.5"/>
                                      </p:to>
                                    </p:set>
                                    <p:animEffect filter="image" prLst="opacity: 0.5">
                                      <p:cBhvr rctx="IE">
                                        <p:cTn id="46" dur="indefinite"/>
                                        <p:tgtEl>
                                          <p:spTgt spid="47"/>
                                        </p:tgtEl>
                                      </p:cBhvr>
                                    </p:animEffect>
                                  </p:childTnLst>
                                </p:cTn>
                              </p:par>
                              <p:par>
                                <p:cTn id="47" presetID="9" presetClass="emph" presetSubtype="0" nodeType="withEffect">
                                  <p:stCondLst>
                                    <p:cond delay="0"/>
                                  </p:stCondLst>
                                  <p:childTnLst>
                                    <p:set>
                                      <p:cBhvr rctx="PPT">
                                        <p:cTn id="48" dur="indefinite"/>
                                        <p:tgtEl>
                                          <p:spTgt spid="48"/>
                                        </p:tgtEl>
                                        <p:attrNameLst>
                                          <p:attrName>style.opacity</p:attrName>
                                        </p:attrNameLst>
                                      </p:cBhvr>
                                      <p:to>
                                        <p:strVal val="0.5"/>
                                      </p:to>
                                    </p:set>
                                    <p:animEffect filter="image" prLst="opacity: 0.5">
                                      <p:cBhvr rctx="IE">
                                        <p:cTn id="49" dur="indefinite"/>
                                        <p:tgtEl>
                                          <p:spTgt spid="48"/>
                                        </p:tgtEl>
                                      </p:cBhvr>
                                    </p:animEffect>
                                  </p:childTnLst>
                                </p:cTn>
                              </p:par>
                              <p:par>
                                <p:cTn id="50" presetID="9" presetClass="emph" presetSubtype="0" grpId="0" nodeType="withEffect">
                                  <p:stCondLst>
                                    <p:cond delay="0"/>
                                  </p:stCondLst>
                                  <p:childTnLst>
                                    <p:set>
                                      <p:cBhvr rctx="PPT">
                                        <p:cTn id="51" dur="indefinite"/>
                                        <p:tgtEl>
                                          <p:spTgt spid="49"/>
                                        </p:tgtEl>
                                        <p:attrNameLst>
                                          <p:attrName>style.opacity</p:attrName>
                                        </p:attrNameLst>
                                      </p:cBhvr>
                                      <p:to>
                                        <p:strVal val="0.5"/>
                                      </p:to>
                                    </p:set>
                                    <p:animEffect filter="image" prLst="opacity: 0.5">
                                      <p:cBhvr rctx="IE">
                                        <p:cTn id="52" dur="indefinite"/>
                                        <p:tgtEl>
                                          <p:spTgt spid="49"/>
                                        </p:tgtEl>
                                      </p:cBhvr>
                                    </p:animEffect>
                                  </p:childTnLst>
                                </p:cTn>
                              </p:par>
                              <p:par>
                                <p:cTn id="53" presetID="9" presetClass="emph" presetSubtype="0" nodeType="withEffect">
                                  <p:stCondLst>
                                    <p:cond delay="0"/>
                                  </p:stCondLst>
                                  <p:childTnLst>
                                    <p:set>
                                      <p:cBhvr rctx="PPT">
                                        <p:cTn id="54" dur="indefinite"/>
                                        <p:tgtEl>
                                          <p:spTgt spid="50"/>
                                        </p:tgtEl>
                                        <p:attrNameLst>
                                          <p:attrName>style.opacity</p:attrName>
                                        </p:attrNameLst>
                                      </p:cBhvr>
                                      <p:to>
                                        <p:strVal val="0.5"/>
                                      </p:to>
                                    </p:set>
                                    <p:animEffect filter="image" prLst="opacity: 0.5">
                                      <p:cBhvr rctx="IE">
                                        <p:cTn id="55" dur="indefinite"/>
                                        <p:tgtEl>
                                          <p:spTgt spid="50"/>
                                        </p:tgtEl>
                                      </p:cBhvr>
                                    </p:animEffect>
                                  </p:childTnLst>
                                </p:cTn>
                              </p:par>
                              <p:par>
                                <p:cTn id="56" presetID="9" presetClass="emph" presetSubtype="0" nodeType="withEffect">
                                  <p:stCondLst>
                                    <p:cond delay="0"/>
                                  </p:stCondLst>
                                  <p:childTnLst>
                                    <p:set>
                                      <p:cBhvr rctx="PPT">
                                        <p:cTn id="57" dur="indefinite"/>
                                        <p:tgtEl>
                                          <p:spTgt spid="129"/>
                                        </p:tgtEl>
                                        <p:attrNameLst>
                                          <p:attrName>style.opacity</p:attrName>
                                        </p:attrNameLst>
                                      </p:cBhvr>
                                      <p:to>
                                        <p:strVal val="0.5"/>
                                      </p:to>
                                    </p:set>
                                    <p:animEffect filter="image" prLst="opacity: 0.5">
                                      <p:cBhvr rctx="IE">
                                        <p:cTn id="58" dur="indefinite"/>
                                        <p:tgtEl>
                                          <p:spTgt spid="129"/>
                                        </p:tgtEl>
                                      </p:cBhvr>
                                    </p:animEffect>
                                  </p:childTnLst>
                                </p:cTn>
                              </p:par>
                              <p:par>
                                <p:cTn id="59" presetID="9" presetClass="emph" presetSubtype="0" nodeType="withEffect">
                                  <p:stCondLst>
                                    <p:cond delay="0"/>
                                  </p:stCondLst>
                                  <p:childTnLst>
                                    <p:set>
                                      <p:cBhvr rctx="PPT">
                                        <p:cTn id="60" dur="indefinite"/>
                                        <p:tgtEl>
                                          <p:spTgt spid="8"/>
                                        </p:tgtEl>
                                        <p:attrNameLst>
                                          <p:attrName>style.opacity</p:attrName>
                                        </p:attrNameLst>
                                      </p:cBhvr>
                                      <p:to>
                                        <p:strVal val="0.5"/>
                                      </p:to>
                                    </p:set>
                                    <p:animEffect filter="image" prLst="opacity: 0.5">
                                      <p:cBhvr rctx="IE">
                                        <p:cTn id="61" dur="indefinite"/>
                                        <p:tgtEl>
                                          <p:spTgt spid="8"/>
                                        </p:tgtEl>
                                      </p:cBhvr>
                                    </p:animEffect>
                                  </p:childTnLst>
                                </p:cTn>
                              </p:par>
                              <p:par>
                                <p:cTn id="62" presetID="9" presetClass="emph" presetSubtype="0" grpId="0" nodeType="withEffect">
                                  <p:stCondLst>
                                    <p:cond delay="0"/>
                                  </p:stCondLst>
                                  <p:childTnLst>
                                    <p:set>
                                      <p:cBhvr rctx="PPT">
                                        <p:cTn id="63" dur="indefinite"/>
                                        <p:tgtEl>
                                          <p:spTgt spid="78"/>
                                        </p:tgtEl>
                                        <p:attrNameLst>
                                          <p:attrName>style.opacity</p:attrName>
                                        </p:attrNameLst>
                                      </p:cBhvr>
                                      <p:to>
                                        <p:strVal val="0.5"/>
                                      </p:to>
                                    </p:set>
                                    <p:animEffect filter="image" prLst="opacity: 0.5">
                                      <p:cBhvr rctx="IE">
                                        <p:cTn id="64" dur="indefinite"/>
                                        <p:tgtEl>
                                          <p:spTgt spid="78"/>
                                        </p:tgtEl>
                                      </p:cBhvr>
                                    </p:animEffect>
                                  </p:childTnLst>
                                </p:cTn>
                              </p:par>
                              <p:par>
                                <p:cTn id="65" presetID="9" presetClass="emph" presetSubtype="0" grpId="0" nodeType="withEffect">
                                  <p:stCondLst>
                                    <p:cond delay="0"/>
                                  </p:stCondLst>
                                  <p:childTnLst>
                                    <p:set>
                                      <p:cBhvr rctx="PPT">
                                        <p:cTn id="66" dur="indefinite"/>
                                        <p:tgtEl>
                                          <p:spTgt spid="84"/>
                                        </p:tgtEl>
                                        <p:attrNameLst>
                                          <p:attrName>style.opacity</p:attrName>
                                        </p:attrNameLst>
                                      </p:cBhvr>
                                      <p:to>
                                        <p:strVal val="0.5"/>
                                      </p:to>
                                    </p:set>
                                    <p:animEffect filter="image" prLst="opacity: 0.5">
                                      <p:cBhvr rctx="IE">
                                        <p:cTn id="67" dur="indefinite"/>
                                        <p:tgtEl>
                                          <p:spTgt spid="84"/>
                                        </p:tgtEl>
                                      </p:cBhvr>
                                    </p:animEffect>
                                  </p:childTnLst>
                                </p:cTn>
                              </p:par>
                              <p:par>
                                <p:cTn id="68" presetID="9" presetClass="emph" presetSubtype="0" grpId="0" nodeType="withEffect">
                                  <p:stCondLst>
                                    <p:cond delay="0"/>
                                  </p:stCondLst>
                                  <p:childTnLst>
                                    <p:set>
                                      <p:cBhvr rctx="PPT">
                                        <p:cTn id="69" dur="indefinite"/>
                                        <p:tgtEl>
                                          <p:spTgt spid="86"/>
                                        </p:tgtEl>
                                        <p:attrNameLst>
                                          <p:attrName>style.opacity</p:attrName>
                                        </p:attrNameLst>
                                      </p:cBhvr>
                                      <p:to>
                                        <p:strVal val="0.5"/>
                                      </p:to>
                                    </p:set>
                                    <p:animEffect filter="image" prLst="opacity: 0.5">
                                      <p:cBhvr rctx="IE">
                                        <p:cTn id="70" dur="indefinite"/>
                                        <p:tgtEl>
                                          <p:spTgt spid="86"/>
                                        </p:tgtEl>
                                      </p:cBhvr>
                                    </p:animEffect>
                                  </p:childTnLst>
                                </p:cTn>
                              </p:par>
                            </p:childTnLst>
                          </p:cTn>
                        </p:par>
                      </p:childTnLst>
                    </p:cTn>
                  </p:par>
                  <p:par>
                    <p:cTn id="71" fill="hold">
                      <p:stCondLst>
                        <p:cond delay="indefinite"/>
                      </p:stCondLst>
                      <p:childTnLst>
                        <p:par>
                          <p:cTn id="72" fill="hold">
                            <p:stCondLst>
                              <p:cond delay="0"/>
                            </p:stCondLst>
                            <p:childTnLst>
                              <p:par>
                                <p:cTn id="73" presetID="26" presetClass="emph" presetSubtype="0" fill="hold" grpId="0" nodeType="clickEffect">
                                  <p:stCondLst>
                                    <p:cond delay="0"/>
                                  </p:stCondLst>
                                  <p:childTnLst>
                                    <p:animEffect transition="out" filter="fade">
                                      <p:cBhvr>
                                        <p:cTn id="74" dur="500" tmFilter="0, 0; .2, .5; .8, .5; 1, 0"/>
                                        <p:tgtEl>
                                          <p:spTgt spid="74"/>
                                        </p:tgtEl>
                                      </p:cBhvr>
                                    </p:animEffect>
                                    <p:animScale>
                                      <p:cBhvr>
                                        <p:cTn id="75" dur="250" autoRev="1" fill="hold"/>
                                        <p:tgtEl>
                                          <p:spTgt spid="74"/>
                                        </p:tgtEl>
                                      </p:cBhvr>
                                      <p:by x="105000" y="105000"/>
                                    </p:animScale>
                                  </p:childTnLst>
                                </p:cTn>
                              </p:par>
                              <p:par>
                                <p:cTn id="76" presetID="26" presetClass="emph" presetSubtype="0" fill="hold" grpId="0" nodeType="withEffect">
                                  <p:stCondLst>
                                    <p:cond delay="0"/>
                                  </p:stCondLst>
                                  <p:childTnLst>
                                    <p:animEffect transition="out" filter="fade">
                                      <p:cBhvr>
                                        <p:cTn id="77" dur="500" tmFilter="0, 0; .2, .5; .8, .5; 1, 0"/>
                                        <p:tgtEl>
                                          <p:spTgt spid="3"/>
                                        </p:tgtEl>
                                      </p:cBhvr>
                                    </p:animEffect>
                                    <p:animScale>
                                      <p:cBhvr>
                                        <p:cTn id="78" dur="250" autoRev="1" fill="hold"/>
                                        <p:tgtEl>
                                          <p:spTgt spid="3"/>
                                        </p:tgtEl>
                                      </p:cBhvr>
                                      <p:by x="105000" y="105000"/>
                                    </p:animScale>
                                  </p:childTnLst>
                                </p:cTn>
                              </p:par>
                              <p:par>
                                <p:cTn id="79" presetID="26" presetClass="emph" presetSubtype="0" fill="hold" grpId="0" nodeType="withEffect">
                                  <p:stCondLst>
                                    <p:cond delay="0"/>
                                  </p:stCondLst>
                                  <p:childTnLst>
                                    <p:animEffect transition="out" filter="fade">
                                      <p:cBhvr>
                                        <p:cTn id="80" dur="500" tmFilter="0, 0; .2, .5; .8, .5; 1, 0"/>
                                        <p:tgtEl>
                                          <p:spTgt spid="51"/>
                                        </p:tgtEl>
                                      </p:cBhvr>
                                    </p:animEffect>
                                    <p:animScale>
                                      <p:cBhvr>
                                        <p:cTn id="81" dur="250" autoRev="1" fill="hold"/>
                                        <p:tgtEl>
                                          <p:spTgt spid="51"/>
                                        </p:tgtEl>
                                      </p:cBhvr>
                                      <p:by x="105000" y="105000"/>
                                    </p:animScale>
                                  </p:childTnLst>
                                </p:cTn>
                              </p:par>
                              <p:par>
                                <p:cTn id="82" presetID="26" presetClass="emph" presetSubtype="0" fill="hold" grpId="0" nodeType="withEffect">
                                  <p:stCondLst>
                                    <p:cond delay="0"/>
                                  </p:stCondLst>
                                  <p:childTnLst>
                                    <p:animEffect transition="out" filter="fade">
                                      <p:cBhvr>
                                        <p:cTn id="83" dur="500" tmFilter="0, 0; .2, .5; .8, .5; 1, 0"/>
                                        <p:tgtEl>
                                          <p:spTgt spid="54"/>
                                        </p:tgtEl>
                                      </p:cBhvr>
                                    </p:animEffect>
                                    <p:animScale>
                                      <p:cBhvr>
                                        <p:cTn id="84" dur="250" autoRev="1" fill="hold"/>
                                        <p:tgtEl>
                                          <p:spTgt spid="54"/>
                                        </p:tgtEl>
                                      </p:cBhvr>
                                      <p:by x="105000" y="105000"/>
                                    </p:animScale>
                                  </p:childTnLst>
                                </p:cTn>
                              </p:par>
                              <p:par>
                                <p:cTn id="85" presetID="26" presetClass="emph" presetSubtype="0" fill="hold" nodeType="withEffect">
                                  <p:stCondLst>
                                    <p:cond delay="0"/>
                                  </p:stCondLst>
                                  <p:childTnLst>
                                    <p:animEffect transition="out" filter="fade">
                                      <p:cBhvr>
                                        <p:cTn id="86" dur="500" tmFilter="0, 0; .2, .5; .8, .5; 1, 0"/>
                                        <p:tgtEl>
                                          <p:spTgt spid="7"/>
                                        </p:tgtEl>
                                      </p:cBhvr>
                                    </p:animEffect>
                                    <p:animScale>
                                      <p:cBhvr>
                                        <p:cTn id="87" dur="250" autoRev="1" fill="hold"/>
                                        <p:tgtEl>
                                          <p:spTgt spid="7"/>
                                        </p:tgtEl>
                                      </p:cBhvr>
                                      <p:by x="105000" y="105000"/>
                                    </p:animScale>
                                  </p:childTnLst>
                                </p:cTn>
                              </p:par>
                              <p:par>
                                <p:cTn id="88" presetID="26" presetClass="emph" presetSubtype="0" fill="hold" grpId="0" nodeType="withEffect">
                                  <p:stCondLst>
                                    <p:cond delay="0"/>
                                  </p:stCondLst>
                                  <p:childTnLst>
                                    <p:animEffect transition="out" filter="fade">
                                      <p:cBhvr>
                                        <p:cTn id="89" dur="500" tmFilter="0, 0; .2, .5; .8, .5; 1, 0"/>
                                        <p:tgtEl>
                                          <p:spTgt spid="70"/>
                                        </p:tgtEl>
                                      </p:cBhvr>
                                    </p:animEffect>
                                    <p:animScale>
                                      <p:cBhvr>
                                        <p:cTn id="90"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4" grpId="0"/>
      <p:bldP spid="28" grpId="0" animBg="1"/>
      <p:bldP spid="49" grpId="0" animBg="1"/>
      <p:bldP spid="11" grpId="0" animBg="1"/>
      <p:bldP spid="76" grpId="0" animBg="1"/>
      <p:bldP spid="78" grpId="0" animBg="1"/>
      <p:bldP spid="84" grpId="0" animBg="1"/>
      <p:bldP spid="85" grpId="0" animBg="1"/>
      <p:bldP spid="86" grpId="0" animBg="1"/>
      <p:bldP spid="3" grpId="0" animBg="1"/>
      <p:bldP spid="51" grpId="0"/>
      <p:bldP spid="54" grpId="0"/>
      <p:bldP spid="7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413414" y="1220643"/>
            <a:ext cx="3844122" cy="3765133"/>
          </a:xfrm>
          <a:prstGeom prst="rect">
            <a:avLst/>
          </a:prstGeom>
          <a:ln>
            <a:noFill/>
          </a:ln>
          <a:effectLst>
            <a:softEdge rad="112500"/>
          </a:effectLst>
        </p:spPr>
      </p:pic>
      <p:sp>
        <p:nvSpPr>
          <p:cNvPr id="7" name="Rectangle 6"/>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chemeClr val="tx1"/>
                </a:solidFill>
                <a:latin typeface="Gill Sans Light"/>
                <a:cs typeface="Gill Sans Light"/>
              </a:rPr>
              <a:t>A better algorithm?</a:t>
            </a:r>
            <a:endParaRPr lang="en-US" sz="4400" dirty="0">
              <a:solidFill>
                <a:schemeClr val="tx1"/>
              </a:solidFill>
              <a:latin typeface="Gill Sans Light"/>
              <a:cs typeface="Gill Sans Light"/>
            </a:endParaRPr>
          </a:p>
        </p:txBody>
      </p:sp>
      <p:grpSp>
        <p:nvGrpSpPr>
          <p:cNvPr id="15" name="Group 14"/>
          <p:cNvGrpSpPr/>
          <p:nvPr/>
        </p:nvGrpSpPr>
        <p:grpSpPr>
          <a:xfrm>
            <a:off x="455064" y="4929052"/>
            <a:ext cx="828707" cy="736673"/>
            <a:chOff x="425988" y="5048709"/>
            <a:chExt cx="828707" cy="736673"/>
          </a:xfrm>
        </p:grpSpPr>
        <p:sp>
          <p:nvSpPr>
            <p:cNvPr id="4" name="Rectangle 3"/>
            <p:cNvSpPr/>
            <p:nvPr/>
          </p:nvSpPr>
          <p:spPr>
            <a:xfrm>
              <a:off x="425988" y="5048709"/>
              <a:ext cx="828707" cy="736673"/>
            </a:xfrm>
            <a:prstGeom prst="rect">
              <a:avLst/>
            </a:prstGeom>
            <a:solidFill>
              <a:srgbClr val="0E1730">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77" y="5285573"/>
              <a:ext cx="377851" cy="304380"/>
            </a:xfrm>
            <a:prstGeom prst="rect">
              <a:avLst/>
            </a:prstGeom>
          </p:spPr>
        </p:pic>
      </p:grpSp>
      <p:grpSp>
        <p:nvGrpSpPr>
          <p:cNvPr id="12" name="Group 11"/>
          <p:cNvGrpSpPr/>
          <p:nvPr/>
        </p:nvGrpSpPr>
        <p:grpSpPr>
          <a:xfrm>
            <a:off x="1553069" y="4948764"/>
            <a:ext cx="828707" cy="736673"/>
            <a:chOff x="2109783" y="5048709"/>
            <a:chExt cx="828707" cy="736673"/>
          </a:xfrm>
        </p:grpSpPr>
        <p:sp>
          <p:nvSpPr>
            <p:cNvPr id="30" name="Rectangle 29"/>
            <p:cNvSpPr/>
            <p:nvPr/>
          </p:nvSpPr>
          <p:spPr>
            <a:xfrm>
              <a:off x="2109783" y="5048709"/>
              <a:ext cx="828707" cy="736673"/>
            </a:xfrm>
            <a:prstGeom prst="rect">
              <a:avLst/>
            </a:prstGeom>
            <a:solidFill>
              <a:srgbClr val="0E1730">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481" y="5270975"/>
              <a:ext cx="377851" cy="304380"/>
            </a:xfrm>
            <a:prstGeom prst="rect">
              <a:avLst/>
            </a:prstGeom>
          </p:spPr>
        </p:pic>
      </p:grpSp>
      <p:grpSp>
        <p:nvGrpSpPr>
          <p:cNvPr id="11" name="Group 10"/>
          <p:cNvGrpSpPr/>
          <p:nvPr/>
        </p:nvGrpSpPr>
        <p:grpSpPr>
          <a:xfrm>
            <a:off x="3376522" y="4930888"/>
            <a:ext cx="828707" cy="810340"/>
            <a:chOff x="4111740" y="5011875"/>
            <a:chExt cx="828707" cy="810340"/>
          </a:xfrm>
        </p:grpSpPr>
        <p:sp>
          <p:nvSpPr>
            <p:cNvPr id="31" name="Rectangle 30"/>
            <p:cNvSpPr/>
            <p:nvPr/>
          </p:nvSpPr>
          <p:spPr>
            <a:xfrm>
              <a:off x="4111740" y="5011875"/>
              <a:ext cx="828707" cy="810340"/>
            </a:xfrm>
            <a:prstGeom prst="rect">
              <a:avLst/>
            </a:prstGeom>
            <a:solidFill>
              <a:srgbClr val="0E1730">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9334" y="5270975"/>
              <a:ext cx="493305" cy="304380"/>
            </a:xfrm>
            <a:prstGeom prst="rect">
              <a:avLst/>
            </a:prstGeom>
          </p:spPr>
        </p:pic>
      </p:grpSp>
      <p:sp>
        <p:nvSpPr>
          <p:cNvPr id="32" name="Rectangle 31"/>
          <p:cNvSpPr/>
          <p:nvPr/>
        </p:nvSpPr>
        <p:spPr>
          <a:xfrm>
            <a:off x="4229949" y="1331431"/>
            <a:ext cx="6658593" cy="3785652"/>
          </a:xfrm>
          <a:prstGeom prst="rect">
            <a:avLst/>
          </a:prstGeom>
        </p:spPr>
        <p:txBody>
          <a:bodyPr wrap="square">
            <a:spAutoFit/>
          </a:bodyPr>
          <a:lstStyle/>
          <a:p>
            <a:r>
              <a:rPr lang="en-US" sz="2400" dirty="0" smtClean="0">
                <a:latin typeface="Gill Sans Light"/>
                <a:cs typeface="Gill Sans Light"/>
              </a:rPr>
              <a:t>Communication / worker:</a:t>
            </a:r>
          </a:p>
          <a:p>
            <a:r>
              <a:rPr lang="en-US" sz="2400" dirty="0">
                <a:latin typeface="Gill Sans Light"/>
                <a:cs typeface="Gill Sans Light"/>
              </a:rPr>
              <a:t>	</a:t>
            </a:r>
            <a:r>
              <a:rPr lang="en-US" sz="2400" dirty="0" smtClean="0">
                <a:latin typeface="Gill Sans Light"/>
                <a:cs typeface="Gill Sans Light"/>
              </a:rPr>
              <a:t>	 </a:t>
            </a:r>
            <a:r>
              <a:rPr lang="en-US" sz="2400" b="1" dirty="0" smtClean="0">
                <a:latin typeface="Gill Sans Light"/>
                <a:cs typeface="Gill Sans Light"/>
              </a:rPr>
              <a:t>O(size of gradient)*32 bits</a:t>
            </a:r>
          </a:p>
          <a:p>
            <a:endParaRPr lang="en-US" sz="2400" dirty="0">
              <a:latin typeface="Gill Sans Light"/>
              <a:cs typeface="Gill Sans Light"/>
            </a:endParaRPr>
          </a:p>
          <a:p>
            <a:r>
              <a:rPr lang="en-US" sz="2400" dirty="0" smtClean="0">
                <a:latin typeface="Gill Sans Light"/>
                <a:cs typeface="Gill Sans Light"/>
              </a:rPr>
              <a:t>Q: Lower precision?</a:t>
            </a:r>
            <a:endParaRPr lang="en-US" sz="2400" dirty="0">
              <a:latin typeface="Gill Sans Light"/>
              <a:cs typeface="Gill Sans Light"/>
            </a:endParaRPr>
          </a:p>
          <a:p>
            <a:r>
              <a:rPr lang="en-US" sz="2400" dirty="0">
                <a:latin typeface="Gill Sans Light"/>
                <a:cs typeface="Gill Sans Light"/>
              </a:rPr>
              <a:t>	     </a:t>
            </a:r>
            <a:r>
              <a:rPr lang="en-US" sz="2400" b="1" dirty="0">
                <a:latin typeface="Gill Sans Light"/>
                <a:cs typeface="Gill Sans Light"/>
              </a:rPr>
              <a:t>O(size of gradient)</a:t>
            </a:r>
            <a:r>
              <a:rPr lang="en-US" sz="2400" b="1" dirty="0" smtClean="0">
                <a:latin typeface="Gill Sans Light"/>
                <a:cs typeface="Gill Sans Light"/>
              </a:rPr>
              <a:t>*4 bits</a:t>
            </a:r>
          </a:p>
          <a:p>
            <a:endParaRPr lang="en-US" sz="2400" b="1" dirty="0">
              <a:latin typeface="Gill Sans Light"/>
              <a:cs typeface="Gill Sans Light"/>
            </a:endParaRPr>
          </a:p>
          <a:p>
            <a:endParaRPr lang="en-US" sz="2400" dirty="0" smtClean="0">
              <a:latin typeface="Gill Sans Light"/>
              <a:cs typeface="Gill Sans Light"/>
            </a:endParaRPr>
          </a:p>
          <a:p>
            <a:r>
              <a:rPr lang="en-US" sz="2400" dirty="0" smtClean="0">
                <a:latin typeface="Gill Sans Light"/>
                <a:cs typeface="Gill Sans Light"/>
              </a:rPr>
              <a:t>A: </a:t>
            </a:r>
            <a:r>
              <a:rPr lang="en-US" sz="2400" b="1" dirty="0" smtClean="0">
                <a:latin typeface="Gill Sans Light"/>
                <a:cs typeface="Gill Sans Light"/>
              </a:rPr>
              <a:t>Yes</a:t>
            </a:r>
            <a:r>
              <a:rPr lang="en-US" sz="2400" dirty="0">
                <a:latin typeface="Gill Sans Light"/>
                <a:cs typeface="Gill Sans Light"/>
              </a:rPr>
              <a:t>!</a:t>
            </a:r>
          </a:p>
          <a:p>
            <a:r>
              <a:rPr lang="en-US" sz="2400" dirty="0" smtClean="0">
                <a:latin typeface="Gill Sans Light"/>
                <a:cs typeface="Gill Sans Light"/>
              </a:rPr>
              <a:t>A lot of recent work on quantized SGD </a:t>
            </a:r>
          </a:p>
          <a:p>
            <a:endParaRPr lang="en-US" sz="2400" b="1" dirty="0">
              <a:latin typeface="Gill Sans Light"/>
              <a:cs typeface="Gill Sans Light"/>
            </a:endParaRPr>
          </a:p>
        </p:txBody>
      </p:sp>
    </p:spTree>
    <p:extLst>
      <p:ext uri="{BB962C8B-B14F-4D97-AF65-F5344CB8AC3E}">
        <p14:creationId xmlns:p14="http://schemas.microsoft.com/office/powerpoint/2010/main" val="24834956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0935" y="2495010"/>
            <a:ext cx="7217786" cy="4362990"/>
          </a:xfrm>
          <a:prstGeom prst="rect">
            <a:avLst/>
          </a:prstGeom>
        </p:spPr>
      </p:pic>
      <p:pic>
        <p:nvPicPr>
          <p:cNvPr id="3" name="Picture 2"/>
          <p:cNvPicPr>
            <a:picLocks noChangeAspect="1"/>
          </p:cNvPicPr>
          <p:nvPr/>
        </p:nvPicPr>
        <p:blipFill>
          <a:blip r:embed="rId4"/>
          <a:stretch>
            <a:fillRect/>
          </a:stretch>
        </p:blipFill>
        <p:spPr>
          <a:xfrm>
            <a:off x="719167" y="-159200"/>
            <a:ext cx="7099554" cy="3651199"/>
          </a:xfrm>
          <a:prstGeom prst="rect">
            <a:avLst/>
          </a:prstGeom>
        </p:spPr>
      </p:pic>
    </p:spTree>
    <p:extLst>
      <p:ext uri="{BB962C8B-B14F-4D97-AF65-F5344CB8AC3E}">
        <p14:creationId xmlns:p14="http://schemas.microsoft.com/office/powerpoint/2010/main" val="21176319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p:cNvSpPr txBox="1">
            <a:spLocks/>
          </p:cNvSpPr>
          <p:nvPr/>
        </p:nvSpPr>
        <p:spPr>
          <a:xfrm>
            <a:off x="104214" y="117701"/>
            <a:ext cx="8860273" cy="5029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latin typeface="Gill Sans Light"/>
                <a:cs typeface="Gill Sans Light"/>
              </a:rPr>
              <a:t>Data Shuffling</a:t>
            </a:r>
            <a:endParaRPr lang="en-US" sz="4000" dirty="0">
              <a:latin typeface="Gill Sans Light"/>
              <a:cs typeface="Gill Sans Light"/>
            </a:endParaRPr>
          </a:p>
        </p:txBody>
      </p:sp>
      <p:sp>
        <p:nvSpPr>
          <p:cNvPr id="5" name="Rounded Rectangle 4"/>
          <p:cNvSpPr/>
          <p:nvPr/>
        </p:nvSpPr>
        <p:spPr>
          <a:xfrm>
            <a:off x="2447764"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5" name="Rounded Rectangle 74"/>
          <p:cNvSpPr/>
          <p:nvPr/>
        </p:nvSpPr>
        <p:spPr>
          <a:xfrm>
            <a:off x="3959932"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6" name="Rounded Rectangle 75"/>
          <p:cNvSpPr/>
          <p:nvPr/>
        </p:nvSpPr>
        <p:spPr>
          <a:xfrm>
            <a:off x="5472100"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8" name="Can 7"/>
          <p:cNvSpPr/>
          <p:nvPr/>
        </p:nvSpPr>
        <p:spPr>
          <a:xfrm>
            <a:off x="2434354" y="1357852"/>
            <a:ext cx="1980220" cy="1080120"/>
          </a:xfrm>
          <a:prstGeom prst="can">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Data</a:t>
            </a:r>
            <a:endParaRPr lang="en-US" sz="3200" dirty="0">
              <a:solidFill>
                <a:schemeClr val="tx1"/>
              </a:solidFill>
              <a:latin typeface="Gill Sans Light"/>
              <a:cs typeface="Gill Sans Light"/>
            </a:endParaRPr>
          </a:p>
        </p:txBody>
      </p:sp>
      <p:pic>
        <p:nvPicPr>
          <p:cNvPr id="81"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8805"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381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14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527883" y="5391114"/>
            <a:ext cx="3777758" cy="936105"/>
            <a:chOff x="3527883" y="5391114"/>
            <a:chExt cx="3777758" cy="936105"/>
          </a:xfrm>
        </p:grpSpPr>
        <p:sp>
          <p:nvSpPr>
            <p:cNvPr id="84" name="Right Arrow 83"/>
            <p:cNvSpPr/>
            <p:nvPr/>
          </p:nvSpPr>
          <p:spPr>
            <a:xfrm rot="7694780">
              <a:off x="5076927" y="5715150"/>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5" name="Right Arrow 84"/>
            <p:cNvSpPr/>
            <p:nvPr/>
          </p:nvSpPr>
          <p:spPr>
            <a:xfrm rot="2700000">
              <a:off x="3203847" y="5715151"/>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6" name="Right Arrow 85"/>
            <p:cNvSpPr/>
            <p:nvPr/>
          </p:nvSpPr>
          <p:spPr>
            <a:xfrm rot="5400000">
              <a:off x="4156393" y="5715150"/>
              <a:ext cx="75591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7" name="TextBox 86"/>
            <p:cNvSpPr txBox="1"/>
            <p:nvPr/>
          </p:nvSpPr>
          <p:spPr>
            <a:xfrm>
              <a:off x="5769900" y="5674500"/>
              <a:ext cx="1535741" cy="369332"/>
            </a:xfrm>
            <a:prstGeom prst="rect">
              <a:avLst/>
            </a:prstGeom>
            <a:noFill/>
          </p:spPr>
          <p:txBody>
            <a:bodyPr wrap="none" rtlCol="0">
              <a:spAutoFit/>
            </a:bodyPr>
            <a:lstStyle/>
            <a:p>
              <a:r>
                <a:rPr lang="en-US" dirty="0" smtClean="0">
                  <a:latin typeface="Gill Sans Light"/>
                  <a:cs typeface="Gill Sans Light"/>
                </a:rPr>
                <a:t>Merge models</a:t>
              </a:r>
            </a:p>
          </p:txBody>
        </p:sp>
      </p:grpSp>
      <p:grpSp>
        <p:nvGrpSpPr>
          <p:cNvPr id="12" name="Group 11"/>
          <p:cNvGrpSpPr/>
          <p:nvPr/>
        </p:nvGrpSpPr>
        <p:grpSpPr>
          <a:xfrm>
            <a:off x="1362484" y="2435300"/>
            <a:ext cx="4132467" cy="936104"/>
            <a:chOff x="1362484" y="2435300"/>
            <a:chExt cx="4132467" cy="936104"/>
          </a:xfrm>
        </p:grpSpPr>
        <p:sp>
          <p:nvSpPr>
            <p:cNvPr id="6" name="Right Arrow 5"/>
            <p:cNvSpPr/>
            <p:nvPr/>
          </p:nvSpPr>
          <p:spPr>
            <a:xfrm rot="5400000">
              <a:off x="2696372" y="2759337"/>
              <a:ext cx="726918"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7" name="Right Arrow 76"/>
            <p:cNvSpPr/>
            <p:nvPr/>
          </p:nvSpPr>
          <p:spPr>
            <a:xfrm rot="2700000">
              <a:off x="3508851" y="2759336"/>
              <a:ext cx="936104"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 name="TextBox 6"/>
            <p:cNvSpPr txBox="1"/>
            <p:nvPr/>
          </p:nvSpPr>
          <p:spPr>
            <a:xfrm>
              <a:off x="1362484" y="2590331"/>
              <a:ext cx="1674378" cy="369332"/>
            </a:xfrm>
            <a:prstGeom prst="rect">
              <a:avLst/>
            </a:prstGeom>
            <a:noFill/>
          </p:spPr>
          <p:txBody>
            <a:bodyPr wrap="square" rtlCol="0">
              <a:spAutoFit/>
            </a:bodyPr>
            <a:lstStyle/>
            <a:p>
              <a:r>
                <a:rPr lang="en-US" dirty="0" smtClean="0">
                  <a:latin typeface="Gill Sans Light"/>
                  <a:cs typeface="Gill Sans Light"/>
                </a:rPr>
                <a:t>Random</a:t>
              </a:r>
            </a:p>
          </p:txBody>
        </p:sp>
        <p:sp>
          <p:nvSpPr>
            <p:cNvPr id="88" name="Right Arrow 87"/>
            <p:cNvSpPr/>
            <p:nvPr/>
          </p:nvSpPr>
          <p:spPr>
            <a:xfrm rot="2003273">
              <a:off x="4359726" y="2759145"/>
              <a:ext cx="1135225"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89" name="Can 88"/>
          <p:cNvSpPr/>
          <p:nvPr/>
        </p:nvSpPr>
        <p:spPr>
          <a:xfrm>
            <a:off x="5094057" y="1392730"/>
            <a:ext cx="1980220" cy="1080120"/>
          </a:xfrm>
          <a:prstGeom prst="can">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Model</a:t>
            </a:r>
            <a:endParaRPr lang="en-US" sz="3200" dirty="0">
              <a:solidFill>
                <a:schemeClr val="tx1"/>
              </a:solidFill>
              <a:latin typeface="Gill Sans Light"/>
              <a:cs typeface="Gill Sans Light"/>
            </a:endParaRPr>
          </a:p>
        </p:txBody>
      </p:sp>
      <p:grpSp>
        <p:nvGrpSpPr>
          <p:cNvPr id="13" name="Group 12"/>
          <p:cNvGrpSpPr/>
          <p:nvPr/>
        </p:nvGrpSpPr>
        <p:grpSpPr>
          <a:xfrm>
            <a:off x="3681605" y="2590331"/>
            <a:ext cx="2619616" cy="726918"/>
            <a:chOff x="3681605" y="2590331"/>
            <a:chExt cx="2619616" cy="726918"/>
          </a:xfrm>
        </p:grpSpPr>
        <p:sp>
          <p:nvSpPr>
            <p:cNvPr id="90" name="Right Arrow 89"/>
            <p:cNvSpPr/>
            <p:nvPr/>
          </p:nvSpPr>
          <p:spPr>
            <a:xfrm rot="5400000">
              <a:off x="5793746" y="2809774"/>
              <a:ext cx="726918"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1" name="Right Arrow 90"/>
            <p:cNvSpPr/>
            <p:nvPr/>
          </p:nvSpPr>
          <p:spPr>
            <a:xfrm rot="8364937">
              <a:off x="4626005" y="2759145"/>
              <a:ext cx="936104"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2" name="Right Arrow 91"/>
            <p:cNvSpPr/>
            <p:nvPr/>
          </p:nvSpPr>
          <p:spPr>
            <a:xfrm rot="8536958">
              <a:off x="3681605" y="2730585"/>
              <a:ext cx="1135225"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grpSp>
        <p:nvGrpSpPr>
          <p:cNvPr id="15" name="Group 14"/>
          <p:cNvGrpSpPr/>
          <p:nvPr/>
        </p:nvGrpSpPr>
        <p:grpSpPr>
          <a:xfrm>
            <a:off x="3760858" y="707856"/>
            <a:ext cx="4509786" cy="5852008"/>
            <a:chOff x="3760858" y="707856"/>
            <a:chExt cx="4509786" cy="5852008"/>
          </a:xfrm>
        </p:grpSpPr>
        <p:sp>
          <p:nvSpPr>
            <p:cNvPr id="10" name="U-Turn Arrow 9"/>
            <p:cNvSpPr/>
            <p:nvPr/>
          </p:nvSpPr>
          <p:spPr>
            <a:xfrm flipH="1">
              <a:off x="5652120" y="707856"/>
              <a:ext cx="2618524" cy="5584109"/>
            </a:xfrm>
            <a:prstGeom prst="uturnArrow">
              <a:avLst>
                <a:gd name="adj1" fmla="val 13120"/>
                <a:gd name="adj2" fmla="val 18160"/>
                <a:gd name="adj3" fmla="val 8294"/>
                <a:gd name="adj4" fmla="val 14531"/>
                <a:gd name="adj5" fmla="val 1711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l Sans Light"/>
                <a:cs typeface="Gill Sans Light"/>
              </a:endParaRPr>
            </a:p>
          </p:txBody>
        </p:sp>
        <p:sp>
          <p:nvSpPr>
            <p:cNvPr id="11" name="Rectangle 10"/>
            <p:cNvSpPr/>
            <p:nvPr/>
          </p:nvSpPr>
          <p:spPr>
            <a:xfrm>
              <a:off x="3760858" y="6237123"/>
              <a:ext cx="4509786" cy="32274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Tree>
    <p:extLst>
      <p:ext uri="{BB962C8B-B14F-4D97-AF65-F5344CB8AC3E}">
        <p14:creationId xmlns:p14="http://schemas.microsoft.com/office/powerpoint/2010/main" val="2914970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681605" y="2590331"/>
            <a:ext cx="2619616" cy="726918"/>
            <a:chOff x="3681605" y="2590331"/>
            <a:chExt cx="2619616" cy="726918"/>
          </a:xfrm>
        </p:grpSpPr>
        <p:sp>
          <p:nvSpPr>
            <p:cNvPr id="90" name="Right Arrow 89"/>
            <p:cNvSpPr/>
            <p:nvPr/>
          </p:nvSpPr>
          <p:spPr>
            <a:xfrm rot="5400000">
              <a:off x="5793746" y="2809774"/>
              <a:ext cx="726918"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1" name="Right Arrow 90"/>
            <p:cNvSpPr/>
            <p:nvPr/>
          </p:nvSpPr>
          <p:spPr>
            <a:xfrm rot="8364937">
              <a:off x="4626005" y="2759145"/>
              <a:ext cx="936104"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2" name="Right Arrow 91"/>
            <p:cNvSpPr/>
            <p:nvPr/>
          </p:nvSpPr>
          <p:spPr>
            <a:xfrm rot="8536958">
              <a:off x="3681605" y="2730585"/>
              <a:ext cx="1135225"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74" name="Title 1"/>
          <p:cNvSpPr txBox="1">
            <a:spLocks/>
          </p:cNvSpPr>
          <p:nvPr/>
        </p:nvSpPr>
        <p:spPr>
          <a:xfrm>
            <a:off x="104214" y="117701"/>
            <a:ext cx="8860273" cy="502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Gill Sans Light"/>
                <a:cs typeface="Gill Sans Light"/>
              </a:rPr>
              <a:t>Parallel Stochastic Gradient Descent (PSGD)</a:t>
            </a:r>
            <a:endParaRPr lang="en-US" sz="2800" dirty="0">
              <a:latin typeface="Gill Sans Light"/>
              <a:cs typeface="Gill Sans Light"/>
            </a:endParaRPr>
          </a:p>
        </p:txBody>
      </p:sp>
      <p:sp>
        <p:nvSpPr>
          <p:cNvPr id="5" name="Rounded Rectangle 4"/>
          <p:cNvSpPr/>
          <p:nvPr/>
        </p:nvSpPr>
        <p:spPr>
          <a:xfrm>
            <a:off x="2447764"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5" name="Rounded Rectangle 74"/>
          <p:cNvSpPr/>
          <p:nvPr/>
        </p:nvSpPr>
        <p:spPr>
          <a:xfrm>
            <a:off x="3959932"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6" name="Rounded Rectangle 75"/>
          <p:cNvSpPr/>
          <p:nvPr/>
        </p:nvSpPr>
        <p:spPr>
          <a:xfrm>
            <a:off x="5472100"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pic>
        <p:nvPicPr>
          <p:cNvPr id="81"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8805"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381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14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527883" y="5391114"/>
            <a:ext cx="3777758" cy="936105"/>
            <a:chOff x="3527883" y="5391114"/>
            <a:chExt cx="3777758" cy="936105"/>
          </a:xfrm>
        </p:grpSpPr>
        <p:sp>
          <p:nvSpPr>
            <p:cNvPr id="84" name="Right Arrow 83"/>
            <p:cNvSpPr/>
            <p:nvPr/>
          </p:nvSpPr>
          <p:spPr>
            <a:xfrm rot="7694780">
              <a:off x="5076927" y="5715150"/>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5" name="Right Arrow 84"/>
            <p:cNvSpPr/>
            <p:nvPr/>
          </p:nvSpPr>
          <p:spPr>
            <a:xfrm rot="2700000">
              <a:off x="3203847" y="5715151"/>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6" name="Right Arrow 85"/>
            <p:cNvSpPr/>
            <p:nvPr/>
          </p:nvSpPr>
          <p:spPr>
            <a:xfrm rot="5400000">
              <a:off x="4156393" y="5715150"/>
              <a:ext cx="75591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7" name="TextBox 86"/>
            <p:cNvSpPr txBox="1"/>
            <p:nvPr/>
          </p:nvSpPr>
          <p:spPr>
            <a:xfrm>
              <a:off x="5769900" y="5674500"/>
              <a:ext cx="1535741" cy="369332"/>
            </a:xfrm>
            <a:prstGeom prst="rect">
              <a:avLst/>
            </a:prstGeom>
            <a:noFill/>
          </p:spPr>
          <p:txBody>
            <a:bodyPr wrap="none" rtlCol="0">
              <a:spAutoFit/>
            </a:bodyPr>
            <a:lstStyle/>
            <a:p>
              <a:r>
                <a:rPr lang="en-US" dirty="0" smtClean="0">
                  <a:latin typeface="Gill Sans Light"/>
                  <a:cs typeface="Gill Sans Light"/>
                </a:rPr>
                <a:t>Merge models</a:t>
              </a:r>
            </a:p>
          </p:txBody>
        </p:sp>
      </p:grpSp>
      <p:sp>
        <p:nvSpPr>
          <p:cNvPr id="89" name="Can 88"/>
          <p:cNvSpPr/>
          <p:nvPr/>
        </p:nvSpPr>
        <p:spPr>
          <a:xfrm>
            <a:off x="5094057" y="1392730"/>
            <a:ext cx="1980220" cy="1080120"/>
          </a:xfrm>
          <a:prstGeom prst="can">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Model</a:t>
            </a:r>
            <a:endParaRPr lang="en-US" sz="3200" dirty="0">
              <a:solidFill>
                <a:schemeClr val="tx1"/>
              </a:solidFill>
              <a:latin typeface="Gill Sans Light"/>
              <a:cs typeface="Gill Sans Light"/>
            </a:endParaRPr>
          </a:p>
        </p:txBody>
      </p:sp>
      <p:grpSp>
        <p:nvGrpSpPr>
          <p:cNvPr id="15" name="Group 14"/>
          <p:cNvGrpSpPr/>
          <p:nvPr/>
        </p:nvGrpSpPr>
        <p:grpSpPr>
          <a:xfrm>
            <a:off x="3760858" y="707856"/>
            <a:ext cx="4509786" cy="5852008"/>
            <a:chOff x="3760858" y="707856"/>
            <a:chExt cx="4509786" cy="5852008"/>
          </a:xfrm>
        </p:grpSpPr>
        <p:sp>
          <p:nvSpPr>
            <p:cNvPr id="10" name="U-Turn Arrow 9"/>
            <p:cNvSpPr/>
            <p:nvPr/>
          </p:nvSpPr>
          <p:spPr>
            <a:xfrm flipH="1">
              <a:off x="5652120" y="707856"/>
              <a:ext cx="2618524" cy="5584109"/>
            </a:xfrm>
            <a:prstGeom prst="uturnArrow">
              <a:avLst>
                <a:gd name="adj1" fmla="val 13120"/>
                <a:gd name="adj2" fmla="val 18160"/>
                <a:gd name="adj3" fmla="val 8294"/>
                <a:gd name="adj4" fmla="val 14531"/>
                <a:gd name="adj5" fmla="val 1711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l Sans Light"/>
                <a:cs typeface="Gill Sans Light"/>
              </a:endParaRPr>
            </a:p>
          </p:txBody>
        </p:sp>
        <p:sp>
          <p:nvSpPr>
            <p:cNvPr id="11" name="Rectangle 10"/>
            <p:cNvSpPr/>
            <p:nvPr/>
          </p:nvSpPr>
          <p:spPr>
            <a:xfrm>
              <a:off x="3760858" y="6237123"/>
              <a:ext cx="4509786" cy="32274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2" name="Rounded Rectangle 1"/>
          <p:cNvSpPr/>
          <p:nvPr/>
        </p:nvSpPr>
        <p:spPr>
          <a:xfrm>
            <a:off x="971600" y="620688"/>
            <a:ext cx="7992887" cy="6237312"/>
          </a:xfrm>
          <a:prstGeom prst="roundRect">
            <a:avLst/>
          </a:prstGeom>
          <a:solidFill>
            <a:srgbClr val="FFFFFF">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 name="Can 7"/>
          <p:cNvSpPr/>
          <p:nvPr/>
        </p:nvSpPr>
        <p:spPr>
          <a:xfrm>
            <a:off x="2434354" y="1357852"/>
            <a:ext cx="1980220" cy="1080120"/>
          </a:xfrm>
          <a:prstGeom prst="can">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Data</a:t>
            </a:r>
            <a:endParaRPr lang="en-US" sz="3200" dirty="0">
              <a:solidFill>
                <a:schemeClr val="tx1"/>
              </a:solidFill>
              <a:latin typeface="Gill Sans Light"/>
              <a:cs typeface="Gill Sans Light"/>
            </a:endParaRPr>
          </a:p>
        </p:txBody>
      </p:sp>
      <p:grpSp>
        <p:nvGrpSpPr>
          <p:cNvPr id="12" name="Group 11"/>
          <p:cNvGrpSpPr/>
          <p:nvPr/>
        </p:nvGrpSpPr>
        <p:grpSpPr>
          <a:xfrm>
            <a:off x="1362484" y="2435300"/>
            <a:ext cx="4132467" cy="936104"/>
            <a:chOff x="1362484" y="2435300"/>
            <a:chExt cx="4132467" cy="936104"/>
          </a:xfrm>
        </p:grpSpPr>
        <p:sp>
          <p:nvSpPr>
            <p:cNvPr id="6" name="Right Arrow 5"/>
            <p:cNvSpPr/>
            <p:nvPr/>
          </p:nvSpPr>
          <p:spPr>
            <a:xfrm rot="5400000">
              <a:off x="2696372" y="2759337"/>
              <a:ext cx="726918"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7" name="Right Arrow 76"/>
            <p:cNvSpPr/>
            <p:nvPr/>
          </p:nvSpPr>
          <p:spPr>
            <a:xfrm rot="2700000">
              <a:off x="3508851" y="2759336"/>
              <a:ext cx="936104"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 name="TextBox 6"/>
            <p:cNvSpPr txBox="1"/>
            <p:nvPr/>
          </p:nvSpPr>
          <p:spPr>
            <a:xfrm>
              <a:off x="1362484" y="2590331"/>
              <a:ext cx="1674378" cy="369332"/>
            </a:xfrm>
            <a:prstGeom prst="rect">
              <a:avLst/>
            </a:prstGeom>
            <a:noFill/>
          </p:spPr>
          <p:txBody>
            <a:bodyPr wrap="square" rtlCol="0">
              <a:spAutoFit/>
            </a:bodyPr>
            <a:lstStyle/>
            <a:p>
              <a:r>
                <a:rPr lang="en-US" dirty="0" smtClean="0">
                  <a:latin typeface="Gill Sans Light"/>
                  <a:cs typeface="Gill Sans Light"/>
                </a:rPr>
                <a:t>Random</a:t>
              </a:r>
            </a:p>
          </p:txBody>
        </p:sp>
        <p:sp>
          <p:nvSpPr>
            <p:cNvPr id="88" name="Right Arrow 87"/>
            <p:cNvSpPr/>
            <p:nvPr/>
          </p:nvSpPr>
          <p:spPr>
            <a:xfrm rot="2003273">
              <a:off x="4359726" y="2759145"/>
              <a:ext cx="1135225"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3" name="TextBox 2"/>
          <p:cNvSpPr txBox="1"/>
          <p:nvPr/>
        </p:nvSpPr>
        <p:spPr>
          <a:xfrm>
            <a:off x="2492063" y="738773"/>
            <a:ext cx="1941332" cy="461665"/>
          </a:xfrm>
          <a:prstGeom prst="rect">
            <a:avLst/>
          </a:prstGeom>
          <a:noFill/>
        </p:spPr>
        <p:txBody>
          <a:bodyPr wrap="square" rtlCol="0">
            <a:spAutoFit/>
          </a:bodyPr>
          <a:lstStyle/>
          <a:p>
            <a:r>
              <a:rPr lang="en-US" sz="2400" dirty="0" smtClean="0">
                <a:latin typeface="Gill Sans Light"/>
                <a:cs typeface="Gill Sans Light"/>
              </a:rPr>
              <a:t>Data shuffling</a:t>
            </a:r>
            <a:endParaRPr lang="en-US" sz="2400" dirty="0">
              <a:latin typeface="Gill Sans Light"/>
              <a:cs typeface="Gill Sans Light"/>
            </a:endParaRPr>
          </a:p>
        </p:txBody>
      </p:sp>
      <p:sp>
        <p:nvSpPr>
          <p:cNvPr id="4" name="Rounded Rectangle 3"/>
          <p:cNvSpPr/>
          <p:nvPr/>
        </p:nvSpPr>
        <p:spPr>
          <a:xfrm>
            <a:off x="1139277" y="1180738"/>
            <a:ext cx="4760204" cy="2319171"/>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nvGrpSpPr>
          <p:cNvPr id="18" name="Group 17"/>
          <p:cNvGrpSpPr/>
          <p:nvPr/>
        </p:nvGrpSpPr>
        <p:grpSpPr>
          <a:xfrm>
            <a:off x="104213" y="3576765"/>
            <a:ext cx="8860274" cy="2467067"/>
            <a:chOff x="104213" y="3576765"/>
            <a:chExt cx="8860274" cy="2467067"/>
          </a:xfrm>
        </p:grpSpPr>
        <p:grpSp>
          <p:nvGrpSpPr>
            <p:cNvPr id="17" name="Group 16"/>
            <p:cNvGrpSpPr/>
            <p:nvPr/>
          </p:nvGrpSpPr>
          <p:grpSpPr>
            <a:xfrm>
              <a:off x="104213" y="3576765"/>
              <a:ext cx="8860274" cy="2467067"/>
              <a:chOff x="104213" y="3576765"/>
              <a:chExt cx="8860274" cy="2467067"/>
            </a:xfrm>
          </p:grpSpPr>
          <p:sp>
            <p:nvSpPr>
              <p:cNvPr id="9" name="Rounded Rectangle 8"/>
              <p:cNvSpPr/>
              <p:nvPr/>
            </p:nvSpPr>
            <p:spPr>
              <a:xfrm>
                <a:off x="104213" y="3576765"/>
                <a:ext cx="8860274" cy="2467067"/>
              </a:xfrm>
              <a:prstGeom prst="roundRect">
                <a:avLst>
                  <a:gd name="adj" fmla="val 3273"/>
                </a:avLst>
              </a:prstGeom>
              <a:solidFill>
                <a:schemeClr val="bg1"/>
              </a:solidFill>
              <a:ln w="76200" cmpd="sng">
                <a:solidFill>
                  <a:srgbClr val="202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solidFill>
                    <a:srgbClr val="FB3D6C"/>
                  </a:solidFill>
                  <a:latin typeface="Gill Sans Light"/>
                  <a:cs typeface="Gill Sans Light"/>
                </a:endParaRPr>
              </a:p>
            </p:txBody>
          </p:sp>
          <p:grpSp>
            <p:nvGrpSpPr>
              <p:cNvPr id="16" name="Group 15"/>
              <p:cNvGrpSpPr/>
              <p:nvPr/>
            </p:nvGrpSpPr>
            <p:grpSpPr>
              <a:xfrm>
                <a:off x="510587" y="3673809"/>
                <a:ext cx="7963492" cy="1903208"/>
                <a:chOff x="376711" y="3588669"/>
                <a:chExt cx="7963492" cy="1903208"/>
              </a:xfrm>
            </p:grpSpPr>
            <p:pic>
              <p:nvPicPr>
                <p:cNvPr id="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9139" y="3615551"/>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1632" y="3591636"/>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14218" y="3639466"/>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76711" y="3615551"/>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tretch/>
              </p:blipFill>
              <p:spPr>
                <a:xfrm>
                  <a:off x="5411103" y="3588669"/>
                  <a:ext cx="2929100" cy="1903208"/>
                </a:xfrm>
                <a:prstGeom prst="rect">
                  <a:avLst/>
                </a:prstGeom>
                <a:noFill/>
                <a:ln>
                  <a:noFill/>
                </a:ln>
              </p:spPr>
            </p:pic>
          </p:grpSp>
        </p:grpSp>
        <p:sp>
          <p:nvSpPr>
            <p:cNvPr id="40" name="TextBox 39"/>
            <p:cNvSpPr txBox="1"/>
            <p:nvPr/>
          </p:nvSpPr>
          <p:spPr>
            <a:xfrm>
              <a:off x="2347843" y="5535831"/>
              <a:ext cx="4957798" cy="461665"/>
            </a:xfrm>
            <a:prstGeom prst="rect">
              <a:avLst/>
            </a:prstGeom>
            <a:noFill/>
          </p:spPr>
          <p:txBody>
            <a:bodyPr wrap="square" rtlCol="0">
              <a:spAutoFit/>
            </a:bodyPr>
            <a:lstStyle/>
            <a:p>
              <a:r>
                <a:rPr lang="en-US" sz="2400" dirty="0" smtClean="0">
                  <a:latin typeface="Gill Sans Light"/>
                  <a:cs typeface="Gill Sans Light"/>
                </a:rPr>
                <a:t>PSGD with shuffling converges faster</a:t>
              </a:r>
              <a:endParaRPr lang="en-US" sz="2400" dirty="0">
                <a:latin typeface="Gill Sans Light"/>
                <a:cs typeface="Gill Sans Light"/>
              </a:endParaRPr>
            </a:p>
          </p:txBody>
        </p:sp>
      </p:grpSp>
      <p:sp>
        <p:nvSpPr>
          <p:cNvPr id="42" name="Rounded Rectangle 41"/>
          <p:cNvSpPr/>
          <p:nvPr/>
        </p:nvSpPr>
        <p:spPr>
          <a:xfrm>
            <a:off x="723165" y="6086776"/>
            <a:ext cx="7746360" cy="3117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tx1"/>
                </a:solidFill>
                <a:latin typeface="Gill Sans Light"/>
                <a:cs typeface="Gill Sans Light"/>
              </a:rPr>
              <a:t>* [</a:t>
            </a:r>
            <a:r>
              <a:rPr lang="en-US" sz="1050" dirty="0" err="1" smtClean="0">
                <a:solidFill>
                  <a:schemeClr val="tx1"/>
                </a:solidFill>
                <a:latin typeface="Gill Sans Light"/>
                <a:cs typeface="Gill Sans Light"/>
              </a:rPr>
              <a:t>Recht</a:t>
            </a:r>
            <a:r>
              <a:rPr lang="en-US" sz="1050" dirty="0" smtClean="0">
                <a:solidFill>
                  <a:schemeClr val="tx1"/>
                </a:solidFill>
                <a:latin typeface="Gill Sans Light"/>
                <a:cs typeface="Gill Sans Light"/>
              </a:rPr>
              <a:t> and Re, 2013], [</a:t>
            </a:r>
            <a:r>
              <a:rPr lang="en-US" sz="1050" dirty="0" err="1" smtClean="0">
                <a:solidFill>
                  <a:schemeClr val="tx1"/>
                </a:solidFill>
                <a:latin typeface="Gill Sans Light"/>
                <a:cs typeface="Gill Sans Light"/>
              </a:rPr>
              <a:t>Bottou</a:t>
            </a:r>
            <a:r>
              <a:rPr lang="en-US" sz="1050" dirty="0" smtClean="0">
                <a:solidFill>
                  <a:schemeClr val="tx1"/>
                </a:solidFill>
                <a:latin typeface="Gill Sans Light"/>
                <a:cs typeface="Gill Sans Light"/>
              </a:rPr>
              <a:t>, 2012], [Zhang and Re, 2014], [</a:t>
            </a:r>
            <a:r>
              <a:rPr lang="en-US" sz="1050" dirty="0" err="1" smtClean="0">
                <a:solidFill>
                  <a:schemeClr val="tx1"/>
                </a:solidFill>
                <a:latin typeface="Gill Sans Light"/>
                <a:cs typeface="Gill Sans Light"/>
              </a:rPr>
              <a:t>Gurbuzbalaban</a:t>
            </a:r>
            <a:r>
              <a:rPr lang="en-US" sz="1050" dirty="0" smtClean="0">
                <a:solidFill>
                  <a:schemeClr val="tx1"/>
                </a:solidFill>
                <a:latin typeface="Gill Sans Light"/>
                <a:cs typeface="Gill Sans Light"/>
              </a:rPr>
              <a:t> et al., 2015], [</a:t>
            </a:r>
            <a:r>
              <a:rPr lang="en-US" sz="1050" dirty="0" err="1" smtClean="0">
                <a:solidFill>
                  <a:schemeClr val="tx1"/>
                </a:solidFill>
                <a:latin typeface="Gill Sans Light"/>
                <a:cs typeface="Gill Sans Light"/>
              </a:rPr>
              <a:t>Ioffe</a:t>
            </a:r>
            <a:r>
              <a:rPr lang="en-US" sz="1050" dirty="0" smtClean="0">
                <a:solidFill>
                  <a:schemeClr val="tx1"/>
                </a:solidFill>
                <a:latin typeface="Gill Sans Light"/>
                <a:cs typeface="Gill Sans Light"/>
              </a:rPr>
              <a:t> and </a:t>
            </a:r>
            <a:r>
              <a:rPr lang="en-US" sz="1050" dirty="0" err="1" smtClean="0">
                <a:solidFill>
                  <a:schemeClr val="tx1"/>
                </a:solidFill>
                <a:latin typeface="Gill Sans Light"/>
                <a:cs typeface="Gill Sans Light"/>
              </a:rPr>
              <a:t>Szegedy</a:t>
            </a:r>
            <a:r>
              <a:rPr lang="en-US" sz="1050" dirty="0" smtClean="0">
                <a:solidFill>
                  <a:schemeClr val="tx1"/>
                </a:solidFill>
                <a:latin typeface="Gill Sans Light"/>
                <a:cs typeface="Gill Sans Light"/>
              </a:rPr>
              <a:t>, 2015], [Zhang et al. 2015] </a:t>
            </a:r>
            <a:endParaRPr lang="en-US" sz="1050" dirty="0">
              <a:solidFill>
                <a:schemeClr val="tx1"/>
              </a:solidFill>
              <a:latin typeface="Gill Sans Light"/>
              <a:cs typeface="Gill Sans Light"/>
            </a:endParaRPr>
          </a:p>
        </p:txBody>
      </p:sp>
      <p:sp>
        <p:nvSpPr>
          <p:cNvPr id="43" name="Rectangle 42"/>
          <p:cNvSpPr/>
          <p:nvPr/>
        </p:nvSpPr>
        <p:spPr>
          <a:xfrm>
            <a:off x="0" y="1288145"/>
            <a:ext cx="9144000" cy="3894842"/>
          </a:xfrm>
          <a:prstGeom prst="rect">
            <a:avLst/>
          </a:prstGeom>
          <a:solidFill>
            <a:srgbClr val="0C126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Very high communication cost:</a:t>
            </a:r>
          </a:p>
          <a:p>
            <a:pPr algn="ctr"/>
            <a:r>
              <a:rPr lang="en-US" sz="5500" dirty="0">
                <a:latin typeface="Gill Sans Light"/>
                <a:cs typeface="Gill Sans Light"/>
              </a:rPr>
              <a:t>d</a:t>
            </a:r>
            <a:r>
              <a:rPr lang="en-US" sz="5500" dirty="0" smtClean="0">
                <a:latin typeface="Gill Sans Light"/>
                <a:cs typeface="Gill Sans Light"/>
              </a:rPr>
              <a:t>oes shuffling still makes sense?</a:t>
            </a:r>
            <a:endParaRPr lang="en-US" sz="5500" dirty="0">
              <a:latin typeface="Gill Sans Light"/>
              <a:cs typeface="Gill Sans Light"/>
            </a:endParaRPr>
          </a:p>
        </p:txBody>
      </p:sp>
    </p:spTree>
    <p:extLst>
      <p:ext uri="{BB962C8B-B14F-4D97-AF65-F5344CB8AC3E}">
        <p14:creationId xmlns:p14="http://schemas.microsoft.com/office/powerpoint/2010/main" val="4308048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up)">
                                      <p:cBhvr>
                                        <p:cTn id="8" dur="500"/>
                                        <p:tgtEl>
                                          <p:spTgt spid="42"/>
                                        </p:tgtEl>
                                      </p:cBhvr>
                                    </p:animEffect>
                                  </p:childTnLst>
                                </p:cTn>
                              </p:par>
                              <p:par>
                                <p:cTn id="9" presetID="1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As if the Design landscape was not complicated enough</a:t>
            </a:r>
            <a:r>
              <a:rPr lang="mr-IN" sz="4400" dirty="0" smtClean="0">
                <a:latin typeface="Gill Sans Light"/>
                <a:cs typeface="Gill Sans Light"/>
              </a:rPr>
              <a:t>…</a:t>
            </a:r>
            <a:endParaRPr lang="en-US" sz="4400" dirty="0" smtClean="0">
              <a:latin typeface="Gill Sans Light"/>
              <a:cs typeface="Gill Sans Light"/>
            </a:endParaRPr>
          </a:p>
          <a:p>
            <a:pPr algn="ctr"/>
            <a:endParaRPr lang="en-US" sz="4400" dirty="0" smtClean="0">
              <a:latin typeface="Gill Sans Light"/>
              <a:cs typeface="Gill Sans Light"/>
            </a:endParaRPr>
          </a:p>
          <a:p>
            <a:pPr algn="ctr"/>
            <a:endParaRPr lang="en-US" sz="4400" dirty="0">
              <a:latin typeface="Gill Sans Light"/>
              <a:cs typeface="Gill Sans Light"/>
            </a:endParaRPr>
          </a:p>
          <a:p>
            <a:pPr algn="ctr"/>
            <a:r>
              <a:rPr lang="en-US" sz="4400" dirty="0" smtClean="0">
                <a:latin typeface="Gill Sans Light"/>
                <a:cs typeface="Gill Sans Light"/>
              </a:rPr>
              <a:t>How can we mitigate Delays and Straggler Nodes?</a:t>
            </a:r>
            <a:endParaRPr lang="en-US" sz="4400" dirty="0">
              <a:latin typeface="Gill Sans Light"/>
              <a:cs typeface="Gill Sans Light"/>
            </a:endParaRPr>
          </a:p>
        </p:txBody>
      </p:sp>
    </p:spTree>
    <p:extLst>
      <p:ext uri="{BB962C8B-B14F-4D97-AF65-F5344CB8AC3E}">
        <p14:creationId xmlns:p14="http://schemas.microsoft.com/office/powerpoint/2010/main" val="6598791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5500" dirty="0" smtClean="0">
                <a:solidFill>
                  <a:srgbClr val="000000"/>
                </a:solidFill>
                <a:latin typeface="Gill Sans Light"/>
                <a:cs typeface="Gill Sans Light"/>
              </a:rPr>
              <a:t>Stochastic Gradient Descent</a:t>
            </a:r>
            <a:endParaRPr lang="en-US" sz="5500" dirty="0">
              <a:solidFill>
                <a:srgbClr val="000000"/>
              </a:solidFill>
              <a:latin typeface="Gill Sans Light"/>
              <a:cs typeface="Gill Sans Light"/>
            </a:endParaRPr>
          </a:p>
        </p:txBody>
      </p:sp>
      <p:sp>
        <p:nvSpPr>
          <p:cNvPr id="11" name="TextBox 10"/>
          <p:cNvSpPr txBox="1"/>
          <p:nvPr/>
        </p:nvSpPr>
        <p:spPr>
          <a:xfrm>
            <a:off x="0" y="1388193"/>
            <a:ext cx="9144000" cy="2508379"/>
          </a:xfrm>
          <a:prstGeom prst="rect">
            <a:avLst/>
          </a:prstGeom>
          <a:noFill/>
        </p:spPr>
        <p:txBody>
          <a:bodyPr wrap="square" rtlCol="0">
            <a:spAutoFit/>
          </a:bodyPr>
          <a:lstStyle/>
          <a:p>
            <a:endParaRPr lang="en-US" sz="2800" dirty="0">
              <a:solidFill>
                <a:srgbClr val="000000"/>
              </a:solidFill>
              <a:latin typeface="Gill Sans Light"/>
              <a:cs typeface="Gill Sans Light"/>
            </a:endParaRPr>
          </a:p>
          <a:p>
            <a:endParaRPr lang="en-US" sz="2800" i="1" dirty="0" smtClean="0">
              <a:solidFill>
                <a:srgbClr val="000000"/>
              </a:solidFill>
              <a:latin typeface="Gill Sans Light"/>
              <a:cs typeface="Gill Sans Light"/>
            </a:endParaRPr>
          </a:p>
          <a:p>
            <a:endParaRPr lang="en-US" sz="1500" dirty="0" smtClean="0">
              <a:solidFill>
                <a:srgbClr val="000000"/>
              </a:solidFill>
              <a:latin typeface="Gill Sans Light"/>
              <a:cs typeface="Gill Sans Light"/>
            </a:endParaRPr>
          </a:p>
          <a:p>
            <a:endParaRPr lang="en-US" sz="1500" dirty="0" smtClean="0">
              <a:solidFill>
                <a:srgbClr val="000000"/>
              </a:solidFill>
              <a:latin typeface="Gill Sans Light"/>
              <a:cs typeface="Gill Sans Light"/>
            </a:endParaRPr>
          </a:p>
          <a:p>
            <a:endParaRPr lang="en-US" sz="1500" dirty="0">
              <a:solidFill>
                <a:srgbClr val="000000"/>
              </a:solidFill>
              <a:latin typeface="Gill Sans Light"/>
              <a:cs typeface="Gill Sans Light"/>
            </a:endParaRPr>
          </a:p>
          <a:p>
            <a:pPr marL="457200" indent="-457200">
              <a:buFontTx/>
              <a:buChar char="-"/>
            </a:pPr>
            <a:r>
              <a:rPr lang="en-US" sz="2800" b="1" dirty="0" smtClean="0">
                <a:solidFill>
                  <a:srgbClr val="000000"/>
                </a:solidFill>
                <a:latin typeface="Gill Sans Light"/>
                <a:cs typeface="Gill Sans Light"/>
              </a:rPr>
              <a:t>Idea</a:t>
            </a:r>
            <a:r>
              <a:rPr lang="en-US" sz="2800" dirty="0" smtClean="0">
                <a:solidFill>
                  <a:srgbClr val="000000"/>
                </a:solidFill>
                <a:latin typeface="Gill Sans Light"/>
                <a:cs typeface="Gill Sans Light"/>
              </a:rPr>
              <a:t> </a:t>
            </a:r>
            <a:r>
              <a:rPr lang="en-US" sz="2400" dirty="0" smtClean="0">
                <a:solidFill>
                  <a:srgbClr val="000000"/>
                </a:solidFill>
                <a:latin typeface="Gill Sans Light"/>
                <a:cs typeface="Gill Sans Light"/>
              </a:rPr>
              <a:t>(‘50s, ‘60s </a:t>
            </a:r>
            <a:r>
              <a:rPr lang="en-US" dirty="0" smtClean="0">
                <a:solidFill>
                  <a:srgbClr val="000000"/>
                </a:solidFill>
                <a:latin typeface="Gill Sans Light"/>
                <a:cs typeface="Gill Sans Light"/>
              </a:rPr>
              <a:t>[Robbins, </a:t>
            </a:r>
            <a:r>
              <a:rPr lang="en-US" dirty="0" err="1" smtClean="0">
                <a:solidFill>
                  <a:srgbClr val="000000"/>
                </a:solidFill>
                <a:latin typeface="Gill Sans Light"/>
                <a:cs typeface="Gill Sans Light"/>
              </a:rPr>
              <a:t>Monro</a:t>
            </a:r>
            <a:r>
              <a:rPr lang="en-US" dirty="0" smtClean="0">
                <a:solidFill>
                  <a:srgbClr val="000000"/>
                </a:solidFill>
                <a:latin typeface="Gill Sans Light"/>
                <a:cs typeface="Gill Sans Light"/>
              </a:rPr>
              <a:t>]</a:t>
            </a:r>
            <a:r>
              <a:rPr lang="en-US" sz="2400" dirty="0" smtClean="0">
                <a:solidFill>
                  <a:srgbClr val="000000"/>
                </a:solidFill>
                <a:latin typeface="Gill Sans Light"/>
                <a:cs typeface="Gill Sans Light"/>
              </a:rPr>
              <a:t>, </a:t>
            </a:r>
            <a:r>
              <a:rPr lang="en-US" sz="1600" dirty="0" smtClean="0">
                <a:solidFill>
                  <a:srgbClr val="000000"/>
                </a:solidFill>
                <a:latin typeface="Gill Sans Light"/>
                <a:cs typeface="Gill Sans Light"/>
              </a:rPr>
              <a:t>[</a:t>
            </a:r>
            <a:r>
              <a:rPr lang="en-US" sz="1600" dirty="0" err="1" smtClean="0">
                <a:solidFill>
                  <a:srgbClr val="000000"/>
                </a:solidFill>
                <a:latin typeface="Gill Sans Light"/>
                <a:cs typeface="Gill Sans Light"/>
              </a:rPr>
              <a:t>Widrow</a:t>
            </a:r>
            <a:r>
              <a:rPr lang="en-US" sz="1600" dirty="0" smtClean="0">
                <a:solidFill>
                  <a:srgbClr val="000000"/>
                </a:solidFill>
                <a:latin typeface="Gill Sans Light"/>
                <a:cs typeface="Gill Sans Light"/>
              </a:rPr>
              <a:t>, Hoff]</a:t>
            </a:r>
            <a:r>
              <a:rPr lang="en-US" sz="2400" dirty="0" smtClean="0">
                <a:solidFill>
                  <a:srgbClr val="000000"/>
                </a:solidFill>
                <a:latin typeface="Gill Sans Light"/>
                <a:cs typeface="Gill Sans Light"/>
              </a:rPr>
              <a:t>): </a:t>
            </a:r>
          </a:p>
          <a:p>
            <a:pPr algn="ctr"/>
            <a:r>
              <a:rPr lang="en-US" sz="2800" dirty="0" smtClean="0">
                <a:solidFill>
                  <a:srgbClr val="000000"/>
                </a:solidFill>
                <a:latin typeface="Gill Sans Light"/>
                <a:cs typeface="Gill Sans Light"/>
              </a:rPr>
              <a:t>Sample a </a:t>
            </a:r>
            <a:r>
              <a:rPr lang="en-US" sz="2800" dirty="0">
                <a:solidFill>
                  <a:srgbClr val="000000"/>
                </a:solidFill>
                <a:latin typeface="Gill Sans Light"/>
                <a:cs typeface="Gill Sans Light"/>
              </a:rPr>
              <a:t>data </a:t>
            </a:r>
            <a:r>
              <a:rPr lang="en-US" sz="2800" dirty="0" smtClean="0">
                <a:solidFill>
                  <a:srgbClr val="000000"/>
                </a:solidFill>
                <a:latin typeface="Gill Sans Light"/>
                <a:cs typeface="Gill Sans Light"/>
              </a:rPr>
              <a:t>point + locally optimize.</a:t>
            </a:r>
            <a:endParaRPr lang="en-US" sz="2800" dirty="0">
              <a:solidFill>
                <a:srgbClr val="000000"/>
              </a:solidFill>
              <a:latin typeface="Gill Sans Light"/>
              <a:cs typeface="Gill Sans Light"/>
            </a:endParaRPr>
          </a:p>
        </p:txBody>
      </p:sp>
      <p:sp>
        <p:nvSpPr>
          <p:cNvPr id="12" name="Rectangle 11"/>
          <p:cNvSpPr/>
          <p:nvPr/>
        </p:nvSpPr>
        <p:spPr>
          <a:xfrm>
            <a:off x="5624840" y="2182036"/>
            <a:ext cx="2675082" cy="618123"/>
          </a:xfrm>
          <a:prstGeom prst="rect">
            <a:avLst/>
          </a:prstGeom>
          <a:solidFill>
            <a:srgbClr val="0C1268">
              <a:alpha val="5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loss for data point </a:t>
            </a:r>
            <a:r>
              <a:rPr lang="en-US" sz="2500" dirty="0" err="1" smtClean="0">
                <a:latin typeface="Gill Sans Light"/>
                <a:cs typeface="Gill Sans Light"/>
              </a:rPr>
              <a:t>i</a:t>
            </a:r>
            <a:endParaRPr lang="en-US" sz="2500" dirty="0">
              <a:latin typeface="Gill Sans Light"/>
              <a:cs typeface="Gill Sans Light"/>
            </a:endParaRPr>
          </a:p>
        </p:txBody>
      </p:sp>
      <p:cxnSp>
        <p:nvCxnSpPr>
          <p:cNvPr id="6" name="Curved Connector 5"/>
          <p:cNvCxnSpPr>
            <a:stCxn id="12" idx="1"/>
          </p:cNvCxnSpPr>
          <p:nvPr/>
        </p:nvCxnSpPr>
        <p:spPr>
          <a:xfrm rot="10800000">
            <a:off x="5187462" y="2022016"/>
            <a:ext cx="437381" cy="469083"/>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0" y="4230315"/>
            <a:ext cx="9144000" cy="747856"/>
          </a:xfrm>
          <a:prstGeom prst="rect">
            <a:avLst/>
          </a:prstGeom>
          <a:solidFill>
            <a:srgbClr val="0C1268">
              <a:alpha val="88000"/>
            </a:srgb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latin typeface="Gill Sans Light"/>
                <a:cs typeface="Gill Sans Light"/>
              </a:rPr>
              <a:t>SGD</a:t>
            </a:r>
            <a:r>
              <a:rPr lang="en-US" sz="3000" i="1" dirty="0" smtClean="0">
                <a:latin typeface="Gill Sans Light"/>
                <a:cs typeface="Gill Sans Light"/>
              </a:rPr>
              <a:t>:</a:t>
            </a:r>
            <a:r>
              <a:rPr lang="en-US" sz="3000" i="1" dirty="0">
                <a:latin typeface="Gill Sans Light"/>
                <a:cs typeface="Gill Sans Light"/>
              </a:rPr>
              <a:t>  </a:t>
            </a:r>
            <a:r>
              <a:rPr lang="en-US" sz="3000" dirty="0" smtClean="0">
                <a:latin typeface="Gill Sans Light"/>
                <a:cs typeface="Gill Sans Light"/>
              </a:rPr>
              <a:t>An </a:t>
            </a:r>
            <a:r>
              <a:rPr lang="en-US" sz="3200" i="1" dirty="0" err="1">
                <a:latin typeface="Gill Sans Light"/>
                <a:cs typeface="Gill Sans Light"/>
              </a:rPr>
              <a:t>Über</a:t>
            </a:r>
            <a:r>
              <a:rPr lang="en-US" sz="3000" dirty="0" smtClean="0">
                <a:latin typeface="Gill Sans Light"/>
                <a:cs typeface="Gill Sans Light"/>
              </a:rPr>
              <a:t>-algorithm</a:t>
            </a:r>
            <a:endParaRPr lang="en-US" sz="3000" dirty="0">
              <a:latin typeface="Gill Sans Light"/>
              <a:cs typeface="Gill Sans Light"/>
            </a:endParaRPr>
          </a:p>
        </p:txBody>
      </p:sp>
      <p:pic>
        <p:nvPicPr>
          <p:cNvPr id="5" name="Picture 4"/>
          <p:cNvPicPr>
            <a:picLocks noChangeAspect="1"/>
          </p:cNvPicPr>
          <p:nvPr/>
        </p:nvPicPr>
        <p:blipFill>
          <a:blip r:embed="rId3"/>
          <a:stretch>
            <a:fillRect/>
          </a:stretch>
        </p:blipFill>
        <p:spPr>
          <a:xfrm>
            <a:off x="2917085" y="1143815"/>
            <a:ext cx="3492500" cy="1257300"/>
          </a:xfrm>
          <a:prstGeom prst="rect">
            <a:avLst/>
          </a:prstGeom>
        </p:spPr>
      </p:pic>
      <p:pic>
        <p:nvPicPr>
          <p:cNvPr id="7" name="Picture 6"/>
          <p:cNvPicPr>
            <a:picLocks noChangeAspect="1"/>
          </p:cNvPicPr>
          <p:nvPr/>
        </p:nvPicPr>
        <p:blipFill>
          <a:blip r:embed="rId4"/>
          <a:stretch>
            <a:fillRect/>
          </a:stretch>
        </p:blipFill>
        <p:spPr>
          <a:xfrm>
            <a:off x="1727200" y="5603704"/>
            <a:ext cx="5689600" cy="469900"/>
          </a:xfrm>
          <a:prstGeom prst="rect">
            <a:avLst/>
          </a:prstGeom>
        </p:spPr>
      </p:pic>
      <p:sp>
        <p:nvSpPr>
          <p:cNvPr id="9" name="Rectangle 8"/>
          <p:cNvSpPr/>
          <p:nvPr/>
        </p:nvSpPr>
        <p:spPr>
          <a:xfrm>
            <a:off x="0" y="931331"/>
            <a:ext cx="9144000" cy="5762702"/>
          </a:xfrm>
          <a:prstGeom prst="rect">
            <a:avLst/>
          </a:prstGeom>
          <a:solidFill>
            <a:srgbClr val="0E1730">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latin typeface="Gill Sans Light"/>
                <a:cs typeface="Gill Sans Light"/>
              </a:rPr>
              <a:t>Different names and flavors</a:t>
            </a:r>
          </a:p>
          <a:p>
            <a:pPr algn="ctr"/>
            <a:endParaRPr lang="en-US" sz="2000" dirty="0" smtClean="0">
              <a:latin typeface="Gill Sans Light"/>
              <a:cs typeface="Gill Sans Light"/>
            </a:endParaRPr>
          </a:p>
          <a:p>
            <a:pPr algn="ctr"/>
            <a:r>
              <a:rPr lang="en-US" sz="3000" u="sng" dirty="0" smtClean="0">
                <a:solidFill>
                  <a:srgbClr val="F98F96"/>
                </a:solidFill>
                <a:latin typeface="Gill Sans Light"/>
                <a:cs typeface="Gill Sans Light"/>
              </a:rPr>
              <a:t>ML / Optimization / Statistics / EE</a:t>
            </a:r>
          </a:p>
          <a:p>
            <a:pPr algn="ctr"/>
            <a:r>
              <a:rPr lang="en-US" sz="2300" b="1" i="1" dirty="0" smtClean="0">
                <a:solidFill>
                  <a:srgbClr val="FFFFFF"/>
                </a:solidFill>
                <a:latin typeface="Gill Sans Light"/>
                <a:cs typeface="Gill Sans Light"/>
              </a:rPr>
              <a:t>Perceptron</a:t>
            </a:r>
          </a:p>
          <a:p>
            <a:pPr algn="ctr"/>
            <a:r>
              <a:rPr lang="en-US" sz="2300" b="1" i="1" dirty="0" smtClean="0">
                <a:solidFill>
                  <a:srgbClr val="FFFFFF"/>
                </a:solidFill>
                <a:latin typeface="Gill Sans Light"/>
                <a:cs typeface="Gill Sans Light"/>
              </a:rPr>
              <a:t>Incremental Gradient</a:t>
            </a:r>
          </a:p>
          <a:p>
            <a:pPr algn="ctr"/>
            <a:r>
              <a:rPr lang="en-US" sz="2300" b="1" i="1" dirty="0">
                <a:solidFill>
                  <a:srgbClr val="FFFFFF"/>
                </a:solidFill>
                <a:latin typeface="Gill Sans Light"/>
                <a:cs typeface="Gill Sans Light"/>
              </a:rPr>
              <a:t>Back Propagation (</a:t>
            </a:r>
            <a:r>
              <a:rPr lang="en-US" sz="2300" b="1" i="1" dirty="0" smtClean="0">
                <a:solidFill>
                  <a:srgbClr val="FFFFFF"/>
                </a:solidFill>
                <a:latin typeface="Gill Sans Light"/>
                <a:cs typeface="Gill Sans Light"/>
              </a:rPr>
              <a:t>NNs)</a:t>
            </a:r>
          </a:p>
          <a:p>
            <a:pPr algn="ctr"/>
            <a:r>
              <a:rPr lang="en-US" sz="2300" b="1" i="1" dirty="0" err="1" smtClean="0">
                <a:solidFill>
                  <a:srgbClr val="FFFFFF"/>
                </a:solidFill>
                <a:latin typeface="Gill Sans Light"/>
                <a:cs typeface="Gill Sans Light"/>
              </a:rPr>
              <a:t>Oja’s</a:t>
            </a:r>
            <a:r>
              <a:rPr lang="en-US" sz="2300" b="1" i="1" dirty="0" smtClean="0">
                <a:solidFill>
                  <a:srgbClr val="FFFFFF"/>
                </a:solidFill>
                <a:latin typeface="Gill Sans Light"/>
                <a:cs typeface="Gill Sans Light"/>
              </a:rPr>
              <a:t> </a:t>
            </a:r>
            <a:r>
              <a:rPr lang="en-US" sz="2300" b="1" i="1" dirty="0">
                <a:solidFill>
                  <a:srgbClr val="FFFFFF"/>
                </a:solidFill>
                <a:latin typeface="Gill Sans Light"/>
                <a:cs typeface="Gill Sans Light"/>
              </a:rPr>
              <a:t>iteration (PCA</a:t>
            </a:r>
            <a:r>
              <a:rPr lang="en-US" sz="2300" b="1" i="1" dirty="0" smtClean="0">
                <a:solidFill>
                  <a:srgbClr val="FFFFFF"/>
                </a:solidFill>
                <a:latin typeface="Gill Sans Light"/>
                <a:cs typeface="Gill Sans Light"/>
              </a:rPr>
              <a:t>)</a:t>
            </a:r>
          </a:p>
          <a:p>
            <a:pPr algn="ctr"/>
            <a:r>
              <a:rPr lang="en-US" sz="2300" b="1" i="1" dirty="0" smtClean="0">
                <a:solidFill>
                  <a:srgbClr val="FFFFFF"/>
                </a:solidFill>
                <a:latin typeface="Gill Sans Light"/>
                <a:cs typeface="Gill Sans Light"/>
              </a:rPr>
              <a:t>LMS Filter </a:t>
            </a:r>
          </a:p>
          <a:p>
            <a:pPr algn="ctr"/>
            <a:r>
              <a:rPr lang="en-US" sz="2300" b="1" i="1" dirty="0" smtClean="0">
                <a:solidFill>
                  <a:srgbClr val="FFFFFF"/>
                </a:solidFill>
                <a:latin typeface="Gill Sans Light"/>
                <a:cs typeface="Gill Sans Light"/>
              </a:rPr>
              <a:t>…</a:t>
            </a:r>
          </a:p>
          <a:p>
            <a:pPr algn="ctr"/>
            <a:endParaRPr lang="en-US" sz="2800" b="1" i="1" dirty="0">
              <a:solidFill>
                <a:srgbClr val="FFFFFF"/>
              </a:solidFill>
              <a:latin typeface="Gill Sans Light"/>
              <a:cs typeface="Gill Sans Light"/>
            </a:endParaRPr>
          </a:p>
          <a:p>
            <a:pPr algn="ctr"/>
            <a:r>
              <a:rPr lang="en-US" sz="2800" b="1" i="1" dirty="0" smtClean="0">
                <a:solidFill>
                  <a:srgbClr val="FFFFFF"/>
                </a:solidFill>
                <a:latin typeface="Gill Sans Light"/>
                <a:cs typeface="Gill Sans Light"/>
              </a:rPr>
              <a:t>Has been around for a while, </a:t>
            </a:r>
            <a:r>
              <a:rPr lang="en-US" sz="2800" b="1" i="1" dirty="0">
                <a:solidFill>
                  <a:srgbClr val="FFFFFF"/>
                </a:solidFill>
                <a:latin typeface="Gill Sans Light"/>
                <a:cs typeface="Gill Sans Light"/>
              </a:rPr>
              <a:t>f</a:t>
            </a:r>
            <a:r>
              <a:rPr lang="en-US" sz="2800" b="1" i="1" dirty="0" smtClean="0">
                <a:solidFill>
                  <a:srgbClr val="FFFFFF"/>
                </a:solidFill>
                <a:latin typeface="Gill Sans Light"/>
                <a:cs typeface="Gill Sans Light"/>
              </a:rPr>
              <a:t>or good reasons:</a:t>
            </a:r>
          </a:p>
          <a:p>
            <a:pPr marL="457200" indent="-457200" algn="ctr">
              <a:buFontTx/>
              <a:buChar char="-"/>
            </a:pPr>
            <a:r>
              <a:rPr lang="en-US" sz="2500" b="1" dirty="0" smtClean="0">
                <a:solidFill>
                  <a:srgbClr val="FFFFFF"/>
                </a:solidFill>
                <a:latin typeface="Gill Sans Light"/>
                <a:cs typeface="Gill Sans Light"/>
              </a:rPr>
              <a:t>Robust to noise</a:t>
            </a:r>
          </a:p>
          <a:p>
            <a:pPr marL="457200" indent="-457200" algn="ctr">
              <a:buFontTx/>
              <a:buChar char="-"/>
            </a:pPr>
            <a:r>
              <a:rPr lang="en-US" sz="2500" b="1" dirty="0" smtClean="0">
                <a:solidFill>
                  <a:srgbClr val="FFFFFF"/>
                </a:solidFill>
                <a:latin typeface="Gill Sans Light"/>
                <a:cs typeface="Gill Sans Light"/>
              </a:rPr>
              <a:t>Simple to implement</a:t>
            </a:r>
          </a:p>
          <a:p>
            <a:pPr marL="457200" indent="-457200" algn="ctr">
              <a:buFontTx/>
              <a:buChar char="-"/>
            </a:pPr>
            <a:r>
              <a:rPr lang="en-US" sz="2500" b="1" dirty="0" smtClean="0">
                <a:solidFill>
                  <a:srgbClr val="FFFFFF"/>
                </a:solidFill>
                <a:latin typeface="Gill Sans Light"/>
                <a:cs typeface="Gill Sans Light"/>
              </a:rPr>
              <a:t>Near-optimal learning performance *</a:t>
            </a:r>
          </a:p>
          <a:p>
            <a:pPr marL="457200" indent="-457200" algn="ctr">
              <a:buFontTx/>
              <a:buChar char="-"/>
            </a:pPr>
            <a:r>
              <a:rPr lang="en-US" sz="2500" b="1" dirty="0" smtClean="0">
                <a:solidFill>
                  <a:srgbClr val="FFFFFF"/>
                </a:solidFill>
                <a:latin typeface="Gill Sans Light"/>
                <a:cs typeface="Gill Sans Light"/>
              </a:rPr>
              <a:t>Small computational foot-print</a:t>
            </a:r>
          </a:p>
        </p:txBody>
      </p:sp>
    </p:spTree>
    <p:extLst>
      <p:ext uri="{BB962C8B-B14F-4D97-AF65-F5344CB8AC3E}">
        <p14:creationId xmlns:p14="http://schemas.microsoft.com/office/powerpoint/2010/main" val="25932687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070109" y="1024065"/>
            <a:ext cx="2571750" cy="3245556"/>
            <a:chOff x="9497331" y="321689"/>
            <a:chExt cx="4114800" cy="5409965"/>
          </a:xfrm>
        </p:grpSpPr>
        <p:sp>
          <p:nvSpPr>
            <p:cNvPr id="75" name="Rounded Rectangle 74"/>
            <p:cNvSpPr/>
            <p:nvPr/>
          </p:nvSpPr>
          <p:spPr>
            <a:xfrm>
              <a:off x="9497331" y="1035370"/>
              <a:ext cx="4114800" cy="4696284"/>
            </a:xfrm>
            <a:prstGeom prst="roundRect">
              <a:avLst>
                <a:gd name="adj" fmla="val 6132"/>
              </a:avLst>
            </a:prstGeom>
            <a:solidFill>
              <a:srgbClr val="0E173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5" name="TextBox 54"/>
            <p:cNvSpPr txBox="1"/>
            <p:nvPr/>
          </p:nvSpPr>
          <p:spPr>
            <a:xfrm>
              <a:off x="9867477" y="321689"/>
              <a:ext cx="3428998" cy="732886"/>
            </a:xfrm>
            <a:prstGeom prst="rect">
              <a:avLst/>
            </a:prstGeom>
            <a:noFill/>
            <a:effectLst/>
          </p:spPr>
          <p:txBody>
            <a:bodyPr wrap="square" lIns="130622" tIns="65311" rIns="130622" bIns="65311" rtlCol="0">
              <a:spAutoFit/>
            </a:bodyPr>
            <a:lstStyle/>
            <a:p>
              <a:pPr algn="ctr"/>
              <a:r>
                <a:rPr lang="en-US" sz="2000" b="1" dirty="0">
                  <a:solidFill>
                    <a:schemeClr val="accent3">
                      <a:lumMod val="50000"/>
                    </a:schemeClr>
                  </a:solidFill>
                  <a:latin typeface="Gill Sans Light"/>
                  <a:ea typeface="Microsoft JhengHei" panose="020B0604030504040204" pitchFamily="34" charset="-120"/>
                  <a:cs typeface="Gill Sans Light"/>
                </a:rPr>
                <a:t>Computation</a:t>
              </a:r>
            </a:p>
          </p:txBody>
        </p:sp>
      </p:grpSp>
      <p:sp>
        <p:nvSpPr>
          <p:cNvPr id="74" name="Rounded Rectangle 73"/>
          <p:cNvSpPr/>
          <p:nvPr/>
        </p:nvSpPr>
        <p:spPr>
          <a:xfrm>
            <a:off x="3932493" y="1452218"/>
            <a:ext cx="2137616" cy="2817403"/>
          </a:xfrm>
          <a:prstGeom prst="roundRect">
            <a:avLst/>
          </a:prstGeom>
          <a:solidFill>
            <a:srgbClr val="20268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grpSp>
        <p:nvGrpSpPr>
          <p:cNvPr id="45" name="Group 44"/>
          <p:cNvGrpSpPr/>
          <p:nvPr/>
        </p:nvGrpSpPr>
        <p:grpSpPr>
          <a:xfrm>
            <a:off x="467654" y="1014844"/>
            <a:ext cx="3464841" cy="3254777"/>
            <a:chOff x="533400" y="306318"/>
            <a:chExt cx="5543745" cy="5425336"/>
          </a:xfrm>
        </p:grpSpPr>
        <p:sp>
          <p:nvSpPr>
            <p:cNvPr id="20" name="Rounded Rectangle 19"/>
            <p:cNvSpPr/>
            <p:nvPr/>
          </p:nvSpPr>
          <p:spPr>
            <a:xfrm>
              <a:off x="533400" y="1035370"/>
              <a:ext cx="5543745" cy="4696284"/>
            </a:xfrm>
            <a:prstGeom prst="roundRect">
              <a:avLst>
                <a:gd name="adj" fmla="val 2843"/>
              </a:avLst>
            </a:prstGeom>
            <a:solidFill>
              <a:srgbClr val="F293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3" name="TextBox 52"/>
            <p:cNvSpPr txBox="1"/>
            <p:nvPr/>
          </p:nvSpPr>
          <p:spPr>
            <a:xfrm>
              <a:off x="1616557" y="306318"/>
              <a:ext cx="3386652" cy="732886"/>
            </a:xfrm>
            <a:prstGeom prst="rect">
              <a:avLst/>
            </a:prstGeom>
            <a:noFill/>
            <a:effectLst/>
          </p:spPr>
          <p:txBody>
            <a:bodyPr wrap="square" lIns="130622" tIns="65311" rIns="130622" bIns="65311" rtlCol="0">
              <a:spAutoFit/>
            </a:bodyPr>
            <a:lstStyle/>
            <a:p>
              <a:pPr algn="ctr"/>
              <a:r>
                <a:rPr lang="en-US" sz="2000" b="1" dirty="0">
                  <a:solidFill>
                    <a:srgbClr val="FF0000"/>
                  </a:solidFill>
                  <a:latin typeface="Gill Sans Light"/>
                  <a:ea typeface="Microsoft JhengHei" panose="020B0604030504040204" pitchFamily="34" charset="-120"/>
                  <a:cs typeface="Gill Sans Light"/>
                </a:rPr>
                <a:t>Storage</a:t>
              </a:r>
              <a:endParaRPr lang="en-US" b="1" dirty="0">
                <a:solidFill>
                  <a:srgbClr val="FF0000"/>
                </a:solidFill>
                <a:latin typeface="Gill Sans Light"/>
                <a:ea typeface="Microsoft JhengHei" panose="020B0604030504040204" pitchFamily="34" charset="-120"/>
                <a:cs typeface="Gill Sans Light"/>
              </a:endParaRPr>
            </a:p>
          </p:txBody>
        </p:sp>
      </p:grpSp>
      <p:grpSp>
        <p:nvGrpSpPr>
          <p:cNvPr id="141" name="Group 140"/>
          <p:cNvGrpSpPr/>
          <p:nvPr/>
        </p:nvGrpSpPr>
        <p:grpSpPr>
          <a:xfrm>
            <a:off x="3302608" y="2014380"/>
            <a:ext cx="2807038" cy="1544971"/>
            <a:chOff x="4565288" y="2312726"/>
            <a:chExt cx="4491260" cy="1853965"/>
          </a:xfrm>
        </p:grpSpPr>
        <p:cxnSp>
          <p:nvCxnSpPr>
            <p:cNvPr id="36" name="Straight Arrow Connector 35"/>
            <p:cNvCxnSpPr/>
            <p:nvPr/>
          </p:nvCxnSpPr>
          <p:spPr>
            <a:xfrm>
              <a:off x="4565288" y="2312725"/>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65288" y="2867489"/>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565288" y="4166691"/>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558349" y="2653333"/>
            <a:ext cx="597892" cy="353939"/>
          </a:xfrm>
          <a:prstGeom prst="rect">
            <a:avLst/>
          </a:prstGeom>
          <a:noFill/>
          <a:effectLst/>
        </p:spPr>
        <p:txBody>
          <a:bodyPr wrap="none" lIns="91435" tIns="45718" rIns="91435" bIns="45718" rtlCol="0">
            <a:spAutoFit/>
          </a:bodyPr>
          <a:lstStyle/>
          <a:p>
            <a:pPr algn="ctr"/>
            <a:r>
              <a:rPr lang="en-US" sz="1700" dirty="0">
                <a:latin typeface="Gill Sans Light"/>
                <a:ea typeface="Microsoft JhengHei" panose="020B0604030504040204" pitchFamily="34" charset="-120"/>
                <a:cs typeface="Gill Sans Light"/>
              </a:rPr>
              <a:t>Data</a:t>
            </a:r>
          </a:p>
        </p:txBody>
      </p:sp>
      <p:cxnSp>
        <p:nvCxnSpPr>
          <p:cNvPr id="27" name="Straight Arrow Connector 26"/>
          <p:cNvCxnSpPr>
            <a:endCxn id="28" idx="1"/>
          </p:cNvCxnSpPr>
          <p:nvPr/>
        </p:nvCxnSpPr>
        <p:spPr>
          <a:xfrm>
            <a:off x="1180181" y="2884453"/>
            <a:ext cx="413181" cy="2522"/>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593362" y="2416640"/>
            <a:ext cx="1024461" cy="940675"/>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dirty="0">
                <a:solidFill>
                  <a:srgbClr val="000000"/>
                </a:solidFill>
                <a:latin typeface="Gill Sans Light"/>
                <a:ea typeface="Microsoft JhengHei" panose="020B0604030504040204" pitchFamily="34" charset="-120"/>
                <a:cs typeface="Gill Sans Light"/>
              </a:rPr>
              <a:t>Distributed Data Storage</a:t>
            </a:r>
          </a:p>
        </p:txBody>
      </p:sp>
      <p:cxnSp>
        <p:nvCxnSpPr>
          <p:cNvPr id="31" name="Straight Arrow Connector 30"/>
          <p:cNvCxnSpPr>
            <a:stCxn id="28" idx="3"/>
          </p:cNvCxnSpPr>
          <p:nvPr/>
        </p:nvCxnSpPr>
        <p:spPr>
          <a:xfrm flipV="1">
            <a:off x="2617823" y="2476682"/>
            <a:ext cx="429455" cy="4102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8" idx="3"/>
            <a:endCxn id="11" idx="3"/>
          </p:cNvCxnSpPr>
          <p:nvPr/>
        </p:nvCxnSpPr>
        <p:spPr>
          <a:xfrm flipV="1">
            <a:off x="2617821" y="2111367"/>
            <a:ext cx="467050" cy="7756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3"/>
          </p:cNvCxnSpPr>
          <p:nvPr/>
        </p:nvCxnSpPr>
        <p:spPr>
          <a:xfrm>
            <a:off x="2617823" y="2886976"/>
            <a:ext cx="429455" cy="6723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174942" y="2791939"/>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9" idx="1"/>
          </p:cNvCxnSpPr>
          <p:nvPr/>
        </p:nvCxnSpPr>
        <p:spPr>
          <a:xfrm>
            <a:off x="6364979" y="2014378"/>
            <a:ext cx="1008034" cy="8534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9" idx="1"/>
          </p:cNvCxnSpPr>
          <p:nvPr/>
        </p:nvCxnSpPr>
        <p:spPr>
          <a:xfrm>
            <a:off x="6364979" y="2476682"/>
            <a:ext cx="1008034" cy="3911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373013" y="2355301"/>
            <a:ext cx="1217142" cy="102499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400" dirty="0">
                <a:solidFill>
                  <a:schemeClr val="tx1"/>
                </a:solidFill>
                <a:latin typeface="Gill Sans Light"/>
                <a:ea typeface="Microsoft JhengHei" panose="020B0604030504040204" pitchFamily="34" charset="-120"/>
                <a:cs typeface="Gill Sans Light"/>
              </a:rPr>
              <a:t>Aggregator</a:t>
            </a:r>
          </a:p>
        </p:txBody>
      </p:sp>
      <p:cxnSp>
        <p:nvCxnSpPr>
          <p:cNvPr id="50" name="Straight Arrow Connector 49"/>
          <p:cNvCxnSpPr>
            <a:endCxn id="49" idx="1"/>
          </p:cNvCxnSpPr>
          <p:nvPr/>
        </p:nvCxnSpPr>
        <p:spPr>
          <a:xfrm flipV="1">
            <a:off x="6364979" y="2867796"/>
            <a:ext cx="1008034" cy="6915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667299" y="2344336"/>
            <a:ext cx="376141" cy="1082556"/>
            <a:chOff x="2688102" y="2715584"/>
            <a:chExt cx="376141" cy="1082556"/>
          </a:xfrm>
        </p:grpSpPr>
        <p:sp>
          <p:nvSpPr>
            <p:cNvPr id="64" name="Rectangle 63"/>
            <p:cNvSpPr/>
            <p:nvPr/>
          </p:nvSpPr>
          <p:spPr>
            <a:xfrm>
              <a:off x="2688102"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5" name="Rectangle 64"/>
            <p:cNvSpPr/>
            <p:nvPr/>
          </p:nvSpPr>
          <p:spPr>
            <a:xfrm>
              <a:off x="2738670" y="300050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6" name="Rectangle 65"/>
            <p:cNvSpPr/>
            <p:nvPr/>
          </p:nvSpPr>
          <p:spPr>
            <a:xfrm>
              <a:off x="2688102" y="3533450"/>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cxnSp>
        <p:nvCxnSpPr>
          <p:cNvPr id="129" name="Straight Connector 128"/>
          <p:cNvCxnSpPr/>
          <p:nvPr/>
        </p:nvCxnSpPr>
        <p:spPr>
          <a:xfrm>
            <a:off x="6237312" y="2791939"/>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6640087" y="2165278"/>
            <a:ext cx="327097" cy="1264392"/>
            <a:chOff x="6660890" y="2536526"/>
            <a:chExt cx="327097" cy="1264392"/>
          </a:xfrm>
        </p:grpSpPr>
        <p:sp>
          <p:nvSpPr>
            <p:cNvPr id="71" name="Rectangle 70"/>
            <p:cNvSpPr/>
            <p:nvPr/>
          </p:nvSpPr>
          <p:spPr>
            <a:xfrm>
              <a:off x="6662414" y="3536228"/>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2" name="Rectangle 71"/>
            <p:cNvSpPr/>
            <p:nvPr/>
          </p:nvSpPr>
          <p:spPr>
            <a:xfrm>
              <a:off x="6660890" y="2949945"/>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3" name="Rectangle 72"/>
            <p:cNvSpPr/>
            <p:nvPr/>
          </p:nvSpPr>
          <p:spPr>
            <a:xfrm>
              <a:off x="6662414" y="2536526"/>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11" name="Oval 10"/>
          <p:cNvSpPr>
            <a:spLocks noChangeAspect="1"/>
          </p:cNvSpPr>
          <p:nvPr/>
        </p:nvSpPr>
        <p:spPr>
          <a:xfrm>
            <a:off x="3047278" y="1877218"/>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76" name="Oval 75"/>
          <p:cNvSpPr>
            <a:spLocks noChangeAspect="1"/>
          </p:cNvSpPr>
          <p:nvPr/>
        </p:nvSpPr>
        <p:spPr>
          <a:xfrm>
            <a:off x="3071320" y="2362010"/>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78" name="Oval 77"/>
          <p:cNvSpPr>
            <a:spLocks noChangeAspect="1"/>
          </p:cNvSpPr>
          <p:nvPr/>
        </p:nvSpPr>
        <p:spPr>
          <a:xfrm>
            <a:off x="6116537" y="1890958"/>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84" name="Oval 83"/>
          <p:cNvSpPr>
            <a:spLocks noChangeAspect="1"/>
          </p:cNvSpPr>
          <p:nvPr/>
        </p:nvSpPr>
        <p:spPr>
          <a:xfrm>
            <a:off x="6116537" y="2345961"/>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85" name="Oval 84"/>
          <p:cNvSpPr>
            <a:spLocks noChangeAspect="1"/>
          </p:cNvSpPr>
          <p:nvPr/>
        </p:nvSpPr>
        <p:spPr>
          <a:xfrm>
            <a:off x="3047278" y="3439215"/>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86" name="Oval 85"/>
          <p:cNvSpPr>
            <a:spLocks noChangeAspect="1"/>
          </p:cNvSpPr>
          <p:nvPr/>
        </p:nvSpPr>
        <p:spPr>
          <a:xfrm>
            <a:off x="6108266" y="3454455"/>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46"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000000"/>
                </a:solidFill>
                <a:latin typeface="Gill Sans Light"/>
                <a:cs typeface="Gill Sans Light"/>
              </a:rPr>
              <a:t>Large-scale Distributed Machine Learning Systems</a:t>
            </a:r>
            <a:endParaRPr lang="en-US" sz="2800" dirty="0">
              <a:solidFill>
                <a:srgbClr val="0000FF"/>
              </a:solidFill>
              <a:latin typeface="Gill Sans Light"/>
              <a:cs typeface="Gill Sans Light"/>
            </a:endParaRPr>
          </a:p>
        </p:txBody>
      </p:sp>
      <p:cxnSp>
        <p:nvCxnSpPr>
          <p:cNvPr id="57" name="Elbow Connector 56"/>
          <p:cNvCxnSpPr/>
          <p:nvPr/>
        </p:nvCxnSpPr>
        <p:spPr>
          <a:xfrm rot="5400000" flipH="1">
            <a:off x="5032097" y="483572"/>
            <a:ext cx="22978" cy="5875994"/>
          </a:xfrm>
          <a:prstGeom prst="bentConnector3">
            <a:avLst>
              <a:gd name="adj1" fmla="val -2396682"/>
            </a:avLst>
          </a:prstGeom>
          <a:ln>
            <a:solidFill>
              <a:srgbClr val="000000"/>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 name="Cloud 2"/>
          <p:cNvSpPr/>
          <p:nvPr/>
        </p:nvSpPr>
        <p:spPr>
          <a:xfrm>
            <a:off x="3944277" y="1379791"/>
            <a:ext cx="2086874" cy="2889828"/>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1" name="TextBox 50"/>
          <p:cNvSpPr txBox="1"/>
          <p:nvPr/>
        </p:nvSpPr>
        <p:spPr>
          <a:xfrm>
            <a:off x="4352657" y="2639938"/>
            <a:ext cx="1199949" cy="439674"/>
          </a:xfrm>
          <a:prstGeom prst="rect">
            <a:avLst/>
          </a:prstGeom>
          <a:noFill/>
          <a:ln>
            <a:noFill/>
          </a:ln>
          <a:effectLst/>
        </p:spPr>
        <p:txBody>
          <a:bodyPr wrap="none" lIns="130622" tIns="65311" rIns="130622" bIns="65311" rtlCol="0">
            <a:spAutoFit/>
          </a:bodyPr>
          <a:lstStyle/>
          <a:p>
            <a:pPr algn="ctr"/>
            <a:r>
              <a:rPr lang="en-US" sz="2000" dirty="0">
                <a:solidFill>
                  <a:sysClr val="windowText" lastClr="000000"/>
                </a:solidFill>
                <a:latin typeface="Gill Sans Light"/>
                <a:ea typeface="Microsoft JhengHei" panose="020B0604030504040204" pitchFamily="34" charset="-120"/>
                <a:cs typeface="Gill Sans Light"/>
              </a:rPr>
              <a:t>Network</a:t>
            </a:r>
          </a:p>
        </p:txBody>
      </p:sp>
      <p:sp>
        <p:nvSpPr>
          <p:cNvPr id="54" name="TextBox 53"/>
          <p:cNvSpPr txBox="1"/>
          <p:nvPr/>
        </p:nvSpPr>
        <p:spPr>
          <a:xfrm>
            <a:off x="3815898" y="1024065"/>
            <a:ext cx="2358083" cy="400105"/>
          </a:xfrm>
          <a:prstGeom prst="rect">
            <a:avLst/>
          </a:prstGeom>
          <a:noFill/>
          <a:effectLst/>
        </p:spPr>
        <p:txBody>
          <a:bodyPr wrap="square" lIns="91435" tIns="45718" rIns="91435" bIns="45718" rtlCol="0">
            <a:spAutoFit/>
          </a:bodyPr>
          <a:lstStyle/>
          <a:p>
            <a:pPr algn="ctr"/>
            <a:r>
              <a:rPr lang="en-US" sz="2000" b="1" dirty="0">
                <a:solidFill>
                  <a:srgbClr val="0070C0"/>
                </a:solidFill>
                <a:latin typeface="Gill Sans Light"/>
                <a:ea typeface="Microsoft JhengHei" panose="020B0604030504040204" pitchFamily="34" charset="-120"/>
                <a:cs typeface="Gill Sans Light"/>
              </a:rPr>
              <a:t>Communication</a:t>
            </a:r>
          </a:p>
        </p:txBody>
      </p:sp>
      <p:grpSp>
        <p:nvGrpSpPr>
          <p:cNvPr id="7" name="Group 6"/>
          <p:cNvGrpSpPr/>
          <p:nvPr/>
        </p:nvGrpSpPr>
        <p:grpSpPr>
          <a:xfrm>
            <a:off x="3754357" y="1886341"/>
            <a:ext cx="427261" cy="1788428"/>
            <a:chOff x="3775160" y="2257589"/>
            <a:chExt cx="427261" cy="1788428"/>
          </a:xfrm>
        </p:grpSpPr>
        <p:sp>
          <p:nvSpPr>
            <p:cNvPr id="52" name="Rectangle 51"/>
            <p:cNvSpPr/>
            <p:nvPr/>
          </p:nvSpPr>
          <p:spPr>
            <a:xfrm>
              <a:off x="3775160" y="378132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6" name="Rectangle 55"/>
            <p:cNvSpPr/>
            <p:nvPr/>
          </p:nvSpPr>
          <p:spPr>
            <a:xfrm>
              <a:off x="3804564"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8" name="Rectangle 57"/>
            <p:cNvSpPr/>
            <p:nvPr/>
          </p:nvSpPr>
          <p:spPr>
            <a:xfrm>
              <a:off x="3876848" y="2257589"/>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70" name="Rectangle 69"/>
          <p:cNvSpPr/>
          <p:nvPr/>
        </p:nvSpPr>
        <p:spPr>
          <a:xfrm>
            <a:off x="5277143" y="3891903"/>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9" name="Rectangle 58"/>
          <p:cNvSpPr/>
          <p:nvPr/>
        </p:nvSpPr>
        <p:spPr>
          <a:xfrm>
            <a:off x="-45474" y="4667553"/>
            <a:ext cx="7599662" cy="2197217"/>
          </a:xfrm>
          <a:prstGeom prst="rect">
            <a:avLst/>
          </a:prstGeom>
          <a:solidFill>
            <a:srgbClr val="000000"/>
          </a:solidFill>
        </p:spPr>
        <p:txBody>
          <a:bodyPr wrap="square">
            <a:spAutoFit/>
          </a:bodyPr>
          <a:lstStyle/>
          <a:p>
            <a:pPr algn="ctr"/>
            <a:r>
              <a:rPr lang="en-US" sz="2800" i="1" dirty="0">
                <a:solidFill>
                  <a:schemeClr val="bg1"/>
                </a:solidFill>
                <a:latin typeface="Gill Sans Light"/>
                <a:cs typeface="Gill Sans Light"/>
              </a:rPr>
              <a:t>“The scale and complexity of modern Web services make it </a:t>
            </a:r>
            <a:r>
              <a:rPr lang="en-US" sz="2800" b="1" i="1" dirty="0">
                <a:solidFill>
                  <a:schemeClr val="bg1"/>
                </a:solidFill>
                <a:latin typeface="Gill Sans Light"/>
                <a:cs typeface="Gill Sans Light"/>
              </a:rPr>
              <a:t>infeasible </a:t>
            </a:r>
            <a:r>
              <a:rPr lang="en-US" sz="2800" i="1" dirty="0">
                <a:solidFill>
                  <a:schemeClr val="bg1"/>
                </a:solidFill>
                <a:latin typeface="Gill Sans Light"/>
                <a:cs typeface="Gill Sans Light"/>
              </a:rPr>
              <a:t>to eliminate all latency variability.</a:t>
            </a:r>
            <a:r>
              <a:rPr lang="en-US" sz="2800" i="1" dirty="0" smtClean="0">
                <a:solidFill>
                  <a:schemeClr val="bg1"/>
                </a:solidFill>
                <a:latin typeface="Gill Sans Light"/>
                <a:cs typeface="Gill Sans Light"/>
              </a:rPr>
              <a:t>”</a:t>
            </a:r>
          </a:p>
          <a:p>
            <a:pPr algn="ctr"/>
            <a:r>
              <a:rPr lang="en-US" sz="2800" i="1" dirty="0">
                <a:solidFill>
                  <a:schemeClr val="bg1"/>
                </a:solidFill>
                <a:latin typeface="Gill Sans Light"/>
                <a:cs typeface="Gill Sans Light"/>
              </a:rPr>
              <a:t> </a:t>
            </a:r>
            <a:r>
              <a:rPr lang="en-US" sz="2800" i="1" dirty="0" smtClean="0">
                <a:solidFill>
                  <a:schemeClr val="bg1"/>
                </a:solidFill>
                <a:latin typeface="Gill Sans Light"/>
                <a:cs typeface="Gill Sans Light"/>
              </a:rPr>
              <a:t>                      </a:t>
            </a:r>
          </a:p>
          <a:p>
            <a:pPr algn="ctr"/>
            <a:r>
              <a:rPr lang="en-US" sz="2800" i="1" dirty="0">
                <a:solidFill>
                  <a:schemeClr val="bg1"/>
                </a:solidFill>
                <a:latin typeface="Gill Sans Light"/>
                <a:cs typeface="Gill Sans Light"/>
              </a:rPr>
              <a:t> </a:t>
            </a:r>
            <a:r>
              <a:rPr lang="en-US" sz="2800" i="1" dirty="0" smtClean="0">
                <a:solidFill>
                  <a:schemeClr val="bg1"/>
                </a:solidFill>
                <a:latin typeface="Gill Sans Light"/>
                <a:cs typeface="Gill Sans Light"/>
              </a:rPr>
              <a:t>                              </a:t>
            </a:r>
            <a:r>
              <a:rPr lang="en-US" sz="2800" dirty="0" smtClean="0">
                <a:solidFill>
                  <a:schemeClr val="bg1"/>
                </a:solidFill>
                <a:latin typeface="Gill Sans Light"/>
                <a:cs typeface="Gill Sans Light"/>
              </a:rPr>
              <a:t>Jeff </a:t>
            </a:r>
            <a:r>
              <a:rPr lang="en-US" sz="2800" dirty="0">
                <a:solidFill>
                  <a:schemeClr val="bg1"/>
                </a:solidFill>
                <a:latin typeface="Gill Sans Light"/>
                <a:cs typeface="Gill Sans Light"/>
              </a:rPr>
              <a:t>Dean, Google.</a:t>
            </a:r>
          </a:p>
        </p:txBody>
      </p:sp>
      <p:pic>
        <p:nvPicPr>
          <p:cNvPr id="2" name="Picture 1" descr="Jeff-Dean-3-1200x566.gif"/>
          <p:cNvPicPr>
            <a:picLocks noChangeAspect="1"/>
          </p:cNvPicPr>
          <p:nvPr/>
        </p:nvPicPr>
        <p:blipFill rotWithShape="1">
          <a:blip r:embed="rId3">
            <a:extLst>
              <a:ext uri="{28A0092B-C50C-407E-A947-70E740481C1C}">
                <a14:useLocalDpi xmlns:a14="http://schemas.microsoft.com/office/drawing/2010/main" val="0"/>
              </a:ext>
            </a:extLst>
          </a:blip>
          <a:srcRect l="31045" r="32481"/>
          <a:stretch/>
        </p:blipFill>
        <p:spPr>
          <a:xfrm>
            <a:off x="7406728" y="4658087"/>
            <a:ext cx="1711463" cy="2213210"/>
          </a:xfrm>
          <a:prstGeom prst="rect">
            <a:avLst/>
          </a:prstGeom>
        </p:spPr>
      </p:pic>
    </p:spTree>
    <p:extLst>
      <p:ext uri="{BB962C8B-B14F-4D97-AF65-F5344CB8AC3E}">
        <p14:creationId xmlns:p14="http://schemas.microsoft.com/office/powerpoint/2010/main" val="2300119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ppt_x"/>
                                          </p:val>
                                        </p:tav>
                                        <p:tav tm="100000">
                                          <p:val>
                                            <p:strVal val="#ppt_x"/>
                                          </p:val>
                                        </p:tav>
                                      </p:tavLst>
                                    </p:anim>
                                    <p:anim calcmode="lin" valueType="num">
                                      <p:cBhvr additive="base">
                                        <p:cTn id="24" dur="500" fill="hold"/>
                                        <p:tgtEl>
                                          <p:spTgt spid="59"/>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5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5500" dirty="0">
                <a:solidFill>
                  <a:srgbClr val="000000"/>
                </a:solidFill>
                <a:latin typeface="Gill Sans Light"/>
                <a:cs typeface="Gill Sans Light"/>
              </a:rPr>
              <a:t>Bottleneck </a:t>
            </a:r>
            <a:r>
              <a:rPr lang="en-US" sz="5500" dirty="0" smtClean="0">
                <a:solidFill>
                  <a:srgbClr val="000000"/>
                </a:solidFill>
                <a:latin typeface="Gill Sans Light"/>
                <a:cs typeface="Gill Sans Light"/>
              </a:rPr>
              <a:t>2: </a:t>
            </a:r>
            <a:r>
              <a:rPr lang="en-US" sz="5500" dirty="0">
                <a:solidFill>
                  <a:srgbClr val="000000"/>
                </a:solidFill>
                <a:latin typeface="Gill Sans Light"/>
                <a:cs typeface="Gill Sans Light"/>
              </a:rPr>
              <a:t>Straggling </a:t>
            </a:r>
            <a:r>
              <a:rPr lang="en-US" sz="5500" dirty="0" smtClean="0">
                <a:solidFill>
                  <a:srgbClr val="000000"/>
                </a:solidFill>
                <a:latin typeface="Gill Sans Light"/>
                <a:cs typeface="Gill Sans Light"/>
              </a:rPr>
              <a:t>Learners</a:t>
            </a:r>
            <a:endParaRPr lang="en-US" sz="5500" dirty="0">
              <a:solidFill>
                <a:srgbClr val="000000"/>
              </a:solidFill>
              <a:latin typeface="Gill Sans Light"/>
              <a:cs typeface="Gill Sans Light"/>
            </a:endParaRPr>
          </a:p>
        </p:txBody>
      </p:sp>
      <p:sp>
        <p:nvSpPr>
          <p:cNvPr id="11" name="TextBox 10"/>
          <p:cNvSpPr txBox="1"/>
          <p:nvPr/>
        </p:nvSpPr>
        <p:spPr>
          <a:xfrm>
            <a:off x="-14598" y="1373763"/>
            <a:ext cx="9144000" cy="2831544"/>
          </a:xfrm>
          <a:prstGeom prst="rect">
            <a:avLst/>
          </a:prstGeom>
          <a:noFill/>
        </p:spPr>
        <p:txBody>
          <a:bodyPr wrap="square" rtlCol="0">
            <a:spAutoFit/>
          </a:bodyPr>
          <a:lstStyle/>
          <a:p>
            <a:endParaRPr lang="en-US" sz="2400" dirty="0">
              <a:solidFill>
                <a:srgbClr val="000000"/>
              </a:solidFill>
              <a:latin typeface="Gill Sans Light"/>
              <a:cs typeface="Gill Sans Light"/>
            </a:endParaRPr>
          </a:p>
          <a:p>
            <a:pPr marL="457200" indent="-457200">
              <a:buFontTx/>
              <a:buChar char="-"/>
            </a:pPr>
            <a:endParaRPr lang="en-US" sz="1400" dirty="0" smtClean="0">
              <a:solidFill>
                <a:srgbClr val="000000"/>
              </a:solidFill>
              <a:latin typeface="Gill Sans Light"/>
              <a:cs typeface="Gill Sans Light"/>
            </a:endParaRPr>
          </a:p>
          <a:p>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p:txBody>
      </p:sp>
      <p:grpSp>
        <p:nvGrpSpPr>
          <p:cNvPr id="4" name="Group 3"/>
          <p:cNvGrpSpPr/>
          <p:nvPr/>
        </p:nvGrpSpPr>
        <p:grpSpPr>
          <a:xfrm>
            <a:off x="557997" y="1373763"/>
            <a:ext cx="1402218" cy="1714902"/>
            <a:chOff x="656923" y="3695008"/>
            <a:chExt cx="1402218" cy="1714902"/>
          </a:xfrm>
        </p:grpSpPr>
        <p:pic>
          <p:nvPicPr>
            <p:cNvPr id="10"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17" name="Group 16"/>
          <p:cNvGrpSpPr/>
          <p:nvPr/>
        </p:nvGrpSpPr>
        <p:grpSpPr>
          <a:xfrm>
            <a:off x="2259400" y="1373763"/>
            <a:ext cx="1402218" cy="1714902"/>
            <a:chOff x="656923" y="3695008"/>
            <a:chExt cx="1402218" cy="1714902"/>
          </a:xfrm>
        </p:grpSpPr>
        <p:pic>
          <p:nvPicPr>
            <p:cNvPr id="1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0" name="Group 19"/>
          <p:cNvGrpSpPr/>
          <p:nvPr/>
        </p:nvGrpSpPr>
        <p:grpSpPr>
          <a:xfrm>
            <a:off x="3814018" y="1395943"/>
            <a:ext cx="1402218" cy="1714902"/>
            <a:chOff x="656923" y="3695008"/>
            <a:chExt cx="1402218" cy="1714902"/>
          </a:xfrm>
        </p:grpSpPr>
        <p:pic>
          <p:nvPicPr>
            <p:cNvPr id="21"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3" name="Group 22"/>
          <p:cNvGrpSpPr/>
          <p:nvPr/>
        </p:nvGrpSpPr>
        <p:grpSpPr>
          <a:xfrm>
            <a:off x="5389552" y="1373763"/>
            <a:ext cx="1402218" cy="1714902"/>
            <a:chOff x="656923" y="3695008"/>
            <a:chExt cx="1402218" cy="1714902"/>
          </a:xfrm>
        </p:grpSpPr>
        <p:pic>
          <p:nvPicPr>
            <p:cNvPr id="24"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pic>
        <p:nvPicPr>
          <p:cNvPr id="27"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630" y="2275574"/>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067" y="4038734"/>
            <a:ext cx="1121169" cy="83527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a:stCxn id="10" idx="2"/>
            <a:endCxn id="38" idx="0"/>
          </p:cNvCxnSpPr>
          <p:nvPr/>
        </p:nvCxnSpPr>
        <p:spPr>
          <a:xfrm>
            <a:off x="1286042" y="3088665"/>
            <a:ext cx="336961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8" idx="2"/>
          </p:cNvCxnSpPr>
          <p:nvPr/>
        </p:nvCxnSpPr>
        <p:spPr>
          <a:xfrm>
            <a:off x="2987445" y="3088665"/>
            <a:ext cx="155993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1" idx="2"/>
            <a:endCxn id="38" idx="0"/>
          </p:cNvCxnSpPr>
          <p:nvPr/>
        </p:nvCxnSpPr>
        <p:spPr>
          <a:xfrm>
            <a:off x="4542063" y="3110845"/>
            <a:ext cx="113589"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4" idx="2"/>
            <a:endCxn id="38" idx="0"/>
          </p:cNvCxnSpPr>
          <p:nvPr/>
        </p:nvCxnSpPr>
        <p:spPr>
          <a:xfrm flipH="1">
            <a:off x="4655652" y="3088665"/>
            <a:ext cx="1461945"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27" idx="2"/>
            <a:endCxn id="38" idx="0"/>
          </p:cNvCxnSpPr>
          <p:nvPr/>
        </p:nvCxnSpPr>
        <p:spPr>
          <a:xfrm flipH="1">
            <a:off x="4655652" y="3110845"/>
            <a:ext cx="3016563"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5" name="Picture 4" descr="straggling cat.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1630" y="1303772"/>
            <a:ext cx="1266163" cy="949622"/>
          </a:xfrm>
          <a:prstGeom prst="rect">
            <a:avLst/>
          </a:prstGeom>
        </p:spPr>
      </p:pic>
      <p:sp>
        <p:nvSpPr>
          <p:cNvPr id="30" name="Rectangle 29"/>
          <p:cNvSpPr/>
          <p:nvPr/>
        </p:nvSpPr>
        <p:spPr>
          <a:xfrm>
            <a:off x="1194980" y="308866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1" name="Rectangle 30"/>
          <p:cNvSpPr/>
          <p:nvPr/>
        </p:nvSpPr>
        <p:spPr>
          <a:xfrm>
            <a:off x="2594786" y="308866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2" name="Rectangle 31"/>
          <p:cNvSpPr/>
          <p:nvPr/>
        </p:nvSpPr>
        <p:spPr>
          <a:xfrm>
            <a:off x="3979066"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3" name="Rectangle 32"/>
          <p:cNvSpPr/>
          <p:nvPr/>
        </p:nvSpPr>
        <p:spPr>
          <a:xfrm>
            <a:off x="5389552"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4" name="Rectangle 33"/>
          <p:cNvSpPr/>
          <p:nvPr/>
        </p:nvSpPr>
        <p:spPr>
          <a:xfrm>
            <a:off x="6949169"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pic>
        <p:nvPicPr>
          <p:cNvPr id="36" name="Picture 35" descr="straggler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214" y="3649078"/>
            <a:ext cx="3749129" cy="3276326"/>
          </a:xfrm>
          <a:prstGeom prst="rect">
            <a:avLst/>
          </a:prstGeom>
        </p:spPr>
      </p:pic>
      <p:sp>
        <p:nvSpPr>
          <p:cNvPr id="37" name="TextBox 36"/>
          <p:cNvSpPr txBox="1"/>
          <p:nvPr/>
        </p:nvSpPr>
        <p:spPr>
          <a:xfrm>
            <a:off x="3766199" y="6421228"/>
            <a:ext cx="3004198" cy="400110"/>
          </a:xfrm>
          <a:prstGeom prst="rect">
            <a:avLst/>
          </a:prstGeom>
          <a:solidFill>
            <a:schemeClr val="tx1"/>
          </a:solidFill>
          <a:ln>
            <a:solidFill>
              <a:schemeClr val="tx1"/>
            </a:solidFill>
          </a:ln>
        </p:spPr>
        <p:txBody>
          <a:bodyPr wrap="none" rtlCol="0">
            <a:spAutoFit/>
          </a:bodyPr>
          <a:lstStyle/>
          <a:p>
            <a:r>
              <a:rPr lang="en-US" sz="2000" dirty="0" smtClean="0">
                <a:solidFill>
                  <a:srgbClr val="FFFFFF"/>
                </a:solidFill>
                <a:latin typeface="Gill Sans Light"/>
                <a:cs typeface="Gill Sans Light"/>
              </a:rPr>
              <a:t>Measured on Amazon AWS</a:t>
            </a:r>
            <a:endParaRPr lang="en-US" sz="2000" dirty="0">
              <a:solidFill>
                <a:srgbClr val="FFFFFF"/>
              </a:solidFill>
              <a:latin typeface="Gill Sans Light"/>
              <a:cs typeface="Gill Sans Light"/>
            </a:endParaRPr>
          </a:p>
        </p:txBody>
      </p:sp>
      <p:sp>
        <p:nvSpPr>
          <p:cNvPr id="40" name="Rounded Rectangle 39"/>
          <p:cNvSpPr/>
          <p:nvPr/>
        </p:nvSpPr>
        <p:spPr>
          <a:xfrm>
            <a:off x="3981478" y="5020147"/>
            <a:ext cx="5132442" cy="840556"/>
          </a:xfrm>
          <a:prstGeom prst="roundRect">
            <a:avLst/>
          </a:prstGeom>
          <a:solidFill>
            <a:srgbClr val="202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Gill Sans Light"/>
                <a:cs typeface="Gill Sans Light"/>
              </a:rPr>
              <a:t>Can </a:t>
            </a:r>
            <a:r>
              <a:rPr lang="en-US" sz="2400" dirty="0" smtClean="0">
                <a:solidFill>
                  <a:schemeClr val="bg1"/>
                </a:solidFill>
                <a:latin typeface="Gill Sans Light"/>
                <a:cs typeface="Gill Sans Light"/>
              </a:rPr>
              <a:t>we “</a:t>
            </a:r>
            <a:r>
              <a:rPr lang="en-US" sz="2400" dirty="0" err="1" smtClean="0">
                <a:solidFill>
                  <a:schemeClr val="bg1"/>
                </a:solidFill>
                <a:latin typeface="Gill Sans Light"/>
                <a:cs typeface="Gill Sans Light"/>
              </a:rPr>
              <a:t>robustify</a:t>
            </a:r>
            <a:r>
              <a:rPr lang="en-US" sz="2400" dirty="0" smtClean="0">
                <a:solidFill>
                  <a:schemeClr val="bg1"/>
                </a:solidFill>
                <a:latin typeface="Gill Sans Light"/>
                <a:cs typeface="Gill Sans Light"/>
              </a:rPr>
              <a:t>” distributed ML</a:t>
            </a:r>
          </a:p>
          <a:p>
            <a:pPr algn="ctr"/>
            <a:r>
              <a:rPr lang="en-US" sz="2400" dirty="0" smtClean="0">
                <a:solidFill>
                  <a:schemeClr val="bg1"/>
                </a:solidFill>
                <a:latin typeface="Gill Sans Light"/>
                <a:cs typeface="Gill Sans Light"/>
              </a:rPr>
              <a:t>against </a:t>
            </a:r>
            <a:r>
              <a:rPr lang="en-US" sz="2400" dirty="0">
                <a:solidFill>
                  <a:schemeClr val="bg1"/>
                </a:solidFill>
                <a:latin typeface="Gill Sans Light"/>
                <a:cs typeface="Gill Sans Light"/>
              </a:rPr>
              <a:t>stragglers?</a:t>
            </a:r>
          </a:p>
        </p:txBody>
      </p:sp>
    </p:spTree>
    <p:extLst>
      <p:ext uri="{BB962C8B-B14F-4D97-AF65-F5344CB8AC3E}">
        <p14:creationId xmlns:p14="http://schemas.microsoft.com/office/powerpoint/2010/main" val="2182150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0" presetClass="path" presetSubtype="0" accel="50000" decel="50000" fill="hold" grpId="1" nodeType="withEffect">
                                  <p:stCondLst>
                                    <p:cond delay="0"/>
                                  </p:stCondLst>
                                  <p:childTnLst>
                                    <p:animMotion origin="layout" path="M 0 0 L 0.30688 0.11212 " pathEditMode="relative" ptsTypes="AA">
                                      <p:cBhvr>
                                        <p:cTn id="36" dur="2000" fill="hold"/>
                                        <p:tgtEl>
                                          <p:spTgt spid="30"/>
                                        </p:tgtEl>
                                        <p:attrNameLst>
                                          <p:attrName>ppt_x</p:attrName>
                                          <p:attrName>ppt_y</p:attrName>
                                        </p:attrNameLst>
                                      </p:cBhvr>
                                    </p:animMotion>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0" presetClass="path" presetSubtype="0" accel="50000" decel="50000" fill="hold" grpId="1" nodeType="withEffect">
                                  <p:stCondLst>
                                    <p:cond delay="0"/>
                                  </p:stCondLst>
                                  <p:childTnLst>
                                    <p:animMotion origin="layout" path="M -3.59847E-6 4.06996E-6 L 0.15405 0.11234 " pathEditMode="relative" rAng="0" ptsTypes="AA">
                                      <p:cBhvr>
                                        <p:cTn id="40" dur="2000" fill="hold"/>
                                        <p:tgtEl>
                                          <p:spTgt spid="31"/>
                                        </p:tgtEl>
                                        <p:attrNameLst>
                                          <p:attrName>ppt_x</p:attrName>
                                          <p:attrName>ppt_y</p:attrName>
                                        </p:attrNameLst>
                                      </p:cBhvr>
                                      <p:rCtr x="7694" y="5606"/>
                                    </p:animMotion>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0" presetClass="path" presetSubtype="0" accel="50000" decel="50000" fill="hold" grpId="1" nodeType="withEffect">
                                  <p:stCondLst>
                                    <p:cond delay="0"/>
                                  </p:stCondLst>
                                  <p:childTnLst>
                                    <p:animMotion origin="layout" path="M 4.92879E-6 1.07714E-6 L 0.0026 0.10933 " pathEditMode="relative" rAng="0" ptsTypes="AA">
                                      <p:cBhvr>
                                        <p:cTn id="44" dur="2000" fill="hold"/>
                                        <p:tgtEl>
                                          <p:spTgt spid="32"/>
                                        </p:tgtEl>
                                        <p:attrNameLst>
                                          <p:attrName>ppt_x</p:attrName>
                                          <p:attrName>ppt_y</p:attrName>
                                        </p:attrNameLst>
                                      </p:cBhvr>
                                      <p:rCtr x="122" y="5467"/>
                                    </p:animMotion>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0" presetClass="path" presetSubtype="0" accel="50000" decel="50000" fill="hold" grpId="1" nodeType="withEffect">
                                  <p:stCondLst>
                                    <p:cond delay="0"/>
                                  </p:stCondLst>
                                  <p:childTnLst>
                                    <p:animMotion origin="layout" path="M 1.04203E-6 1.07714E-6 L -0.15439 0.10957 " pathEditMode="relative" rAng="0" ptsTypes="AA">
                                      <p:cBhvr>
                                        <p:cTn id="48" dur="2000" fill="hold"/>
                                        <p:tgtEl>
                                          <p:spTgt spid="33"/>
                                        </p:tgtEl>
                                        <p:attrNameLst>
                                          <p:attrName>ppt_x</p:attrName>
                                          <p:attrName>ppt_y</p:attrName>
                                        </p:attrNameLst>
                                      </p:cBhvr>
                                      <p:rCtr x="-7728" y="5467"/>
                                    </p:animMotion>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0" presetClass="path" presetSubtype="0" accel="50000" decel="50000" fill="hold" grpId="1" nodeType="withEffect">
                                  <p:stCondLst>
                                    <p:cond delay="0"/>
                                  </p:stCondLst>
                                  <p:childTnLst>
                                    <p:animMotion origin="layout" path="M -3.12956E-6 4.06996E-6 L -0.29333 0.10956 " pathEditMode="relative" rAng="0" ptsTypes="AA">
                                      <p:cBhvr>
                                        <p:cTn id="52" dur="5000" fill="hold"/>
                                        <p:tgtEl>
                                          <p:spTgt spid="34"/>
                                        </p:tgtEl>
                                        <p:attrNameLst>
                                          <p:attrName>ppt_x</p:attrName>
                                          <p:attrName>ppt_y</p:attrName>
                                        </p:attrNameLst>
                                      </p:cBhvr>
                                      <p:rCtr x="-14675" y="5467"/>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p:tgtEl>
                                          <p:spTgt spid="40"/>
                                        </p:tgtEl>
                                        <p:attrNameLst>
                                          <p:attrName>ppt_x</p:attrName>
                                        </p:attrNameLst>
                                      </p:cBhvr>
                                      <p:tavLst>
                                        <p:tav tm="0">
                                          <p:val>
                                            <p:strVal val="#ppt_x+#ppt_w*1.125000"/>
                                          </p:val>
                                        </p:tav>
                                        <p:tav tm="100000">
                                          <p:val>
                                            <p:strVal val="#ppt_x"/>
                                          </p:val>
                                        </p:tav>
                                      </p:tavLst>
                                    </p:anim>
                                    <p:animEffect transition="in" filter="wipe(left)">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7" grpId="0" animBg="1"/>
      <p:bldP spid="4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5500" b="1" dirty="0" smtClean="0">
                <a:solidFill>
                  <a:srgbClr val="000000"/>
                </a:solidFill>
                <a:latin typeface="Gill Sans Light"/>
                <a:cs typeface="Gill Sans Light"/>
              </a:rPr>
              <a:t>A case against Synchronization</a:t>
            </a:r>
            <a:endParaRPr lang="en-US" sz="2000" b="1" dirty="0">
              <a:solidFill>
                <a:srgbClr val="000000"/>
              </a:solidFill>
              <a:latin typeface="Gill Sans Light"/>
              <a:cs typeface="Gill Sans Light"/>
            </a:endParaRPr>
          </a:p>
        </p:txBody>
      </p:sp>
      <p:grpSp>
        <p:nvGrpSpPr>
          <p:cNvPr id="94" name="Group 93"/>
          <p:cNvGrpSpPr/>
          <p:nvPr/>
        </p:nvGrpSpPr>
        <p:grpSpPr>
          <a:xfrm>
            <a:off x="91846" y="5094832"/>
            <a:ext cx="8436693" cy="1272148"/>
            <a:chOff x="91846" y="5094832"/>
            <a:chExt cx="8436693" cy="1272148"/>
          </a:xfrm>
        </p:grpSpPr>
        <p:cxnSp>
          <p:nvCxnSpPr>
            <p:cNvPr id="49" name="Straight Arrow Connector 48"/>
            <p:cNvCxnSpPr/>
            <p:nvPr/>
          </p:nvCxnSpPr>
          <p:spPr>
            <a:xfrm flipV="1">
              <a:off x="1411676" y="5094832"/>
              <a:ext cx="7116863" cy="22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1422742" y="5666622"/>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1" name="Rectangle 50"/>
            <p:cNvSpPr/>
            <p:nvPr/>
          </p:nvSpPr>
          <p:spPr>
            <a:xfrm>
              <a:off x="1411676" y="5272234"/>
              <a:ext cx="868463"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2" name="Rectangle 51"/>
            <p:cNvSpPr/>
            <p:nvPr/>
          </p:nvSpPr>
          <p:spPr>
            <a:xfrm>
              <a:off x="1422742" y="6061010"/>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4" name="TextBox 53"/>
            <p:cNvSpPr txBox="1"/>
            <p:nvPr/>
          </p:nvSpPr>
          <p:spPr>
            <a:xfrm>
              <a:off x="91846" y="5208871"/>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55" name="TextBox 54"/>
            <p:cNvSpPr txBox="1"/>
            <p:nvPr/>
          </p:nvSpPr>
          <p:spPr>
            <a:xfrm>
              <a:off x="91846" y="5603260"/>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56" name="TextBox 55"/>
            <p:cNvSpPr txBox="1"/>
            <p:nvPr/>
          </p:nvSpPr>
          <p:spPr>
            <a:xfrm>
              <a:off x="91846" y="5997648"/>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58" name="Rectangle 57"/>
            <p:cNvSpPr/>
            <p:nvPr/>
          </p:nvSpPr>
          <p:spPr>
            <a:xfrm>
              <a:off x="3149911" y="5666625"/>
              <a:ext cx="857434"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9" name="Rectangle 58"/>
            <p:cNvSpPr/>
            <p:nvPr/>
          </p:nvSpPr>
          <p:spPr>
            <a:xfrm>
              <a:off x="2326061" y="5272234"/>
              <a:ext cx="2223167"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0" name="Rectangle 59"/>
            <p:cNvSpPr/>
            <p:nvPr/>
          </p:nvSpPr>
          <p:spPr>
            <a:xfrm>
              <a:off x="2489524" y="6061013"/>
              <a:ext cx="156863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2" name="Rectangle 61"/>
            <p:cNvSpPr/>
            <p:nvPr/>
          </p:nvSpPr>
          <p:spPr>
            <a:xfrm>
              <a:off x="4086658" y="5666622"/>
              <a:ext cx="1243769" cy="242611"/>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3" name="Rectangle 62"/>
            <p:cNvSpPr/>
            <p:nvPr/>
          </p:nvSpPr>
          <p:spPr>
            <a:xfrm>
              <a:off x="4617450" y="5272234"/>
              <a:ext cx="1579700"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4" name="Rectangle 63"/>
            <p:cNvSpPr/>
            <p:nvPr/>
          </p:nvSpPr>
          <p:spPr>
            <a:xfrm>
              <a:off x="4137457" y="6061013"/>
              <a:ext cx="239298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grpSp>
      <p:grpSp>
        <p:nvGrpSpPr>
          <p:cNvPr id="128" name="Group 127"/>
          <p:cNvGrpSpPr/>
          <p:nvPr/>
        </p:nvGrpSpPr>
        <p:grpSpPr>
          <a:xfrm>
            <a:off x="63844" y="1584250"/>
            <a:ext cx="8521353" cy="1892705"/>
            <a:chOff x="63844" y="1584250"/>
            <a:chExt cx="8521353" cy="1892705"/>
          </a:xfrm>
        </p:grpSpPr>
        <p:cxnSp>
          <p:nvCxnSpPr>
            <p:cNvPr id="24" name="Straight Arrow Connector 23"/>
            <p:cNvCxnSpPr/>
            <p:nvPr/>
          </p:nvCxnSpPr>
          <p:spPr>
            <a:xfrm flipV="1">
              <a:off x="1383674" y="1999748"/>
              <a:ext cx="7116863" cy="22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394740" y="2571538"/>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26" name="Rectangle 25"/>
            <p:cNvSpPr/>
            <p:nvPr/>
          </p:nvSpPr>
          <p:spPr>
            <a:xfrm>
              <a:off x="1383674" y="2177150"/>
              <a:ext cx="868463"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27" name="Rectangle 26"/>
            <p:cNvSpPr/>
            <p:nvPr/>
          </p:nvSpPr>
          <p:spPr>
            <a:xfrm>
              <a:off x="1394740" y="2965926"/>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36" name="TextBox 35"/>
            <p:cNvSpPr txBox="1"/>
            <p:nvPr/>
          </p:nvSpPr>
          <p:spPr>
            <a:xfrm>
              <a:off x="1383674" y="1584250"/>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37" name="TextBox 36"/>
            <p:cNvSpPr txBox="1"/>
            <p:nvPr/>
          </p:nvSpPr>
          <p:spPr>
            <a:xfrm>
              <a:off x="63844" y="2113787"/>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38" name="TextBox 37"/>
            <p:cNvSpPr txBox="1"/>
            <p:nvPr/>
          </p:nvSpPr>
          <p:spPr>
            <a:xfrm>
              <a:off x="63844" y="2508176"/>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39" name="TextBox 38"/>
            <p:cNvSpPr txBox="1"/>
            <p:nvPr/>
          </p:nvSpPr>
          <p:spPr>
            <a:xfrm>
              <a:off x="63844" y="2902564"/>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cxnSp>
          <p:nvCxnSpPr>
            <p:cNvPr id="41" name="Straight Connector 40"/>
            <p:cNvCxnSpPr>
              <a:endCxn id="65" idx="2"/>
            </p:cNvCxnSpPr>
            <p:nvPr/>
          </p:nvCxnSpPr>
          <p:spPr>
            <a:xfrm>
              <a:off x="3283415" y="1584250"/>
              <a:ext cx="0" cy="189270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528301" y="2571538"/>
              <a:ext cx="857434" cy="259544"/>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3" name="Rectangle 42"/>
            <p:cNvSpPr/>
            <p:nvPr/>
          </p:nvSpPr>
          <p:spPr>
            <a:xfrm>
              <a:off x="3517235" y="2177150"/>
              <a:ext cx="2223167"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4" name="Rectangle 43"/>
            <p:cNvSpPr/>
            <p:nvPr/>
          </p:nvSpPr>
          <p:spPr>
            <a:xfrm>
              <a:off x="3528301" y="2982862"/>
              <a:ext cx="156863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cxnSp>
          <p:nvCxnSpPr>
            <p:cNvPr id="45" name="Straight Connector 44"/>
            <p:cNvCxnSpPr>
              <a:endCxn id="66" idx="2"/>
            </p:cNvCxnSpPr>
            <p:nvPr/>
          </p:nvCxnSpPr>
          <p:spPr>
            <a:xfrm>
              <a:off x="5953841" y="1584250"/>
              <a:ext cx="0" cy="188928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6192215" y="2571538"/>
              <a:ext cx="1568636" cy="25954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7" name="Rectangle 46"/>
            <p:cNvSpPr/>
            <p:nvPr/>
          </p:nvSpPr>
          <p:spPr>
            <a:xfrm>
              <a:off x="6181150" y="2177150"/>
              <a:ext cx="1579700"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8" name="Rectangle 47"/>
            <p:cNvSpPr/>
            <p:nvPr/>
          </p:nvSpPr>
          <p:spPr>
            <a:xfrm>
              <a:off x="6192214" y="2982862"/>
              <a:ext cx="239298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5" name="Rectangle 64"/>
            <p:cNvSpPr/>
            <p:nvPr/>
          </p:nvSpPr>
          <p:spPr>
            <a:xfrm>
              <a:off x="3140123" y="1726045"/>
              <a:ext cx="286583" cy="1750910"/>
            </a:xfrm>
            <a:prstGeom prst="rect">
              <a:avLst/>
            </a:prstGeom>
            <a:solidFill>
              <a:srgbClr val="16192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6" name="Rectangle 65"/>
            <p:cNvSpPr/>
            <p:nvPr/>
          </p:nvSpPr>
          <p:spPr>
            <a:xfrm>
              <a:off x="5810549" y="1722623"/>
              <a:ext cx="286583" cy="1750910"/>
            </a:xfrm>
            <a:prstGeom prst="rect">
              <a:avLst/>
            </a:prstGeom>
            <a:solidFill>
              <a:srgbClr val="16192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grpSp>
      <p:sp>
        <p:nvSpPr>
          <p:cNvPr id="57" name="TextBox 56"/>
          <p:cNvSpPr txBox="1"/>
          <p:nvPr/>
        </p:nvSpPr>
        <p:spPr>
          <a:xfrm>
            <a:off x="37480" y="4323208"/>
            <a:ext cx="9106520" cy="461665"/>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gn="ctr"/>
            <a:r>
              <a:rPr lang="en-US" sz="2400" b="1" dirty="0" smtClean="0">
                <a:solidFill>
                  <a:schemeClr val="bg1"/>
                </a:solidFill>
                <a:latin typeface="Gill Sans Light"/>
                <a:cs typeface="Gill Sans Light"/>
              </a:rPr>
              <a:t>Asynchronous World</a:t>
            </a:r>
          </a:p>
        </p:txBody>
      </p:sp>
      <p:sp>
        <p:nvSpPr>
          <p:cNvPr id="61" name="TextBox 60"/>
          <p:cNvSpPr txBox="1"/>
          <p:nvPr/>
        </p:nvSpPr>
        <p:spPr>
          <a:xfrm>
            <a:off x="3606196" y="1032733"/>
            <a:ext cx="2022507" cy="400110"/>
          </a:xfrm>
          <a:prstGeom prst="rect">
            <a:avLst/>
          </a:prstGeom>
          <a:solidFill>
            <a:schemeClr val="bg1">
              <a:lumMod val="95000"/>
              <a:alpha val="54000"/>
            </a:schemeClr>
          </a:solidFill>
          <a:ln>
            <a:noFill/>
          </a:ln>
          <a:effectLst>
            <a:outerShdw blurRad="50800" dist="38100" dir="2700000" algn="tl" rotWithShape="0">
              <a:prstClr val="black">
                <a:alpha val="40000"/>
              </a:prstClr>
            </a:outerShdw>
          </a:effectLst>
        </p:spPr>
        <p:txBody>
          <a:bodyPr wrap="square" rtlCol="0">
            <a:spAutoFit/>
          </a:bodyPr>
          <a:lstStyle/>
          <a:p>
            <a:pPr algn="ctr"/>
            <a:r>
              <a:rPr lang="en-US" sz="2000" dirty="0" smtClean="0">
                <a:latin typeface="Gill Sans Light"/>
                <a:cs typeface="Gill Sans Light"/>
              </a:rPr>
              <a:t>overheads</a:t>
            </a:r>
            <a:endParaRPr lang="en-US" sz="2000" dirty="0">
              <a:latin typeface="Gill Sans Light"/>
              <a:cs typeface="Gill Sans Light"/>
            </a:endParaRPr>
          </a:p>
        </p:txBody>
      </p:sp>
      <p:sp>
        <p:nvSpPr>
          <p:cNvPr id="71" name="TextBox 70"/>
          <p:cNvSpPr txBox="1"/>
          <p:nvPr/>
        </p:nvSpPr>
        <p:spPr>
          <a:xfrm>
            <a:off x="5722952" y="3745045"/>
            <a:ext cx="2022507" cy="400110"/>
          </a:xfrm>
          <a:prstGeom prst="rect">
            <a:avLst/>
          </a:prstGeom>
          <a:solidFill>
            <a:schemeClr val="bg1">
              <a:lumMod val="95000"/>
              <a:alpha val="54000"/>
            </a:schemeClr>
          </a:solidFill>
          <a:ln>
            <a:noFill/>
          </a:ln>
          <a:effectLst>
            <a:outerShdw blurRad="50800" dist="38100" dir="2700000" algn="tl" rotWithShape="0">
              <a:prstClr val="black">
                <a:alpha val="40000"/>
              </a:prstClr>
            </a:outerShdw>
          </a:effectLst>
        </p:spPr>
        <p:txBody>
          <a:bodyPr wrap="square" rtlCol="0">
            <a:spAutoFit/>
          </a:bodyPr>
          <a:lstStyle/>
          <a:p>
            <a:pPr algn="ctr"/>
            <a:r>
              <a:rPr lang="en-US" sz="2000" dirty="0" smtClean="0">
                <a:latin typeface="Gill Sans Light"/>
                <a:cs typeface="Gill Sans Light"/>
              </a:rPr>
              <a:t>stragglers</a:t>
            </a:r>
            <a:endParaRPr lang="en-US" sz="2000" dirty="0">
              <a:latin typeface="Gill Sans Light"/>
              <a:cs typeface="Gill Sans Light"/>
            </a:endParaRPr>
          </a:p>
        </p:txBody>
      </p:sp>
      <p:cxnSp>
        <p:nvCxnSpPr>
          <p:cNvPr id="72" name="Curved Connector 71"/>
          <p:cNvCxnSpPr>
            <a:stCxn id="71" idx="0"/>
            <a:endCxn id="48" idx="2"/>
          </p:cNvCxnSpPr>
          <p:nvPr/>
        </p:nvCxnSpPr>
        <p:spPr>
          <a:xfrm rot="5400000" flipH="1" flipV="1">
            <a:off x="6801669" y="3158008"/>
            <a:ext cx="519575" cy="654500"/>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3" name="Curved Connector 72"/>
          <p:cNvCxnSpPr>
            <a:stCxn id="71" idx="0"/>
            <a:endCxn id="25" idx="2"/>
          </p:cNvCxnSpPr>
          <p:nvPr/>
        </p:nvCxnSpPr>
        <p:spPr>
          <a:xfrm rot="16200000" flipV="1">
            <a:off x="4014204" y="1025042"/>
            <a:ext cx="930899" cy="4509107"/>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4" name="Curved Connector 73"/>
          <p:cNvCxnSpPr>
            <a:stCxn id="71" idx="0"/>
            <a:endCxn id="43" idx="2"/>
          </p:cNvCxnSpPr>
          <p:nvPr/>
        </p:nvCxnSpPr>
        <p:spPr>
          <a:xfrm rot="16200000" flipV="1">
            <a:off x="5018869" y="2029707"/>
            <a:ext cx="1325288" cy="2105387"/>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8" name="Curved Connector 97"/>
          <p:cNvCxnSpPr/>
          <p:nvPr/>
        </p:nvCxnSpPr>
        <p:spPr>
          <a:xfrm rot="5400000">
            <a:off x="3803832" y="912427"/>
            <a:ext cx="293202" cy="1334035"/>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9" name="Curved Connector 98"/>
          <p:cNvCxnSpPr/>
          <p:nvPr/>
        </p:nvCxnSpPr>
        <p:spPr>
          <a:xfrm rot="16200000" flipH="1">
            <a:off x="5140755" y="909537"/>
            <a:ext cx="289780" cy="1336391"/>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00" name="Rectangle 99"/>
          <p:cNvSpPr/>
          <p:nvPr/>
        </p:nvSpPr>
        <p:spPr>
          <a:xfrm>
            <a:off x="6833801" y="5466567"/>
            <a:ext cx="1666736" cy="400110"/>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000" b="1" dirty="0" smtClean="0">
                <a:solidFill>
                  <a:schemeClr val="bg1"/>
                </a:solidFill>
                <a:latin typeface="Gill Sans Light"/>
                <a:cs typeface="Gill Sans Light"/>
              </a:rPr>
              <a:t>Faster</a:t>
            </a:r>
            <a:endParaRPr lang="en-US" sz="2000" dirty="0" smtClean="0">
              <a:solidFill>
                <a:schemeClr val="bg1"/>
              </a:solidFill>
              <a:latin typeface="Gill Sans Light"/>
              <a:cs typeface="Gill Sans Light"/>
            </a:endParaRPr>
          </a:p>
        </p:txBody>
      </p:sp>
      <p:sp>
        <p:nvSpPr>
          <p:cNvPr id="101" name="Rectangle 100"/>
          <p:cNvSpPr/>
          <p:nvPr/>
        </p:nvSpPr>
        <p:spPr>
          <a:xfrm>
            <a:off x="6833801" y="6013037"/>
            <a:ext cx="1666736" cy="707886"/>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000" b="1" dirty="0" smtClean="0">
                <a:solidFill>
                  <a:schemeClr val="bg1"/>
                </a:solidFill>
                <a:latin typeface="Gill Sans Light"/>
                <a:cs typeface="Gill Sans Light"/>
              </a:rPr>
              <a:t>Easier to Implement</a:t>
            </a:r>
            <a:endParaRPr lang="en-US" sz="2000" dirty="0" smtClean="0">
              <a:solidFill>
                <a:schemeClr val="bg1"/>
              </a:solidFill>
              <a:latin typeface="Gill Sans Light"/>
              <a:cs typeface="Gill Sans Light"/>
            </a:endParaRPr>
          </a:p>
        </p:txBody>
      </p:sp>
    </p:spTree>
    <p:extLst>
      <p:ext uri="{BB962C8B-B14F-4D97-AF65-F5344CB8AC3E}">
        <p14:creationId xmlns:p14="http://schemas.microsoft.com/office/powerpoint/2010/main" val="260559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ppt_y</p:attrName>
                                        </p:attrNameLst>
                                      </p:cBhvr>
                                      <p:tavLst>
                                        <p:tav tm="0">
                                          <p:val>
                                            <p:strVal val="#ppt_y+#ppt_h*1.125000"/>
                                          </p:val>
                                        </p:tav>
                                        <p:tav tm="100000">
                                          <p:val>
                                            <p:strVal val="#ppt_y"/>
                                          </p:val>
                                        </p:tav>
                                      </p:tavLst>
                                    </p:anim>
                                    <p:animEffect transition="in" filter="wipe(up)">
                                      <p:cBhvr>
                                        <p:cTn id="8" dur="500"/>
                                        <p:tgtEl>
                                          <p:spTgt spid="61"/>
                                        </p:tgtEl>
                                      </p:cBhvr>
                                    </p:animEffect>
                                  </p:childTnLst>
                                </p:cTn>
                              </p:par>
                              <p:par>
                                <p:cTn id="9" presetID="12" presetClass="entr" presetSubtype="4"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cBhvr additive="base">
                                        <p:cTn id="11" dur="500"/>
                                        <p:tgtEl>
                                          <p:spTgt spid="99"/>
                                        </p:tgtEl>
                                        <p:attrNameLst>
                                          <p:attrName>ppt_y</p:attrName>
                                        </p:attrNameLst>
                                      </p:cBhvr>
                                      <p:tavLst>
                                        <p:tav tm="0">
                                          <p:val>
                                            <p:strVal val="#ppt_y+#ppt_h*1.125000"/>
                                          </p:val>
                                        </p:tav>
                                        <p:tav tm="100000">
                                          <p:val>
                                            <p:strVal val="#ppt_y"/>
                                          </p:val>
                                        </p:tav>
                                      </p:tavLst>
                                    </p:anim>
                                    <p:animEffect transition="in" filter="wipe(up)">
                                      <p:cBhvr>
                                        <p:cTn id="12" dur="500"/>
                                        <p:tgtEl>
                                          <p:spTgt spid="99"/>
                                        </p:tgtEl>
                                      </p:cBhvr>
                                    </p:animEffect>
                                  </p:childTnLst>
                                </p:cTn>
                              </p:par>
                              <p:par>
                                <p:cTn id="13" presetID="12" presetClass="entr" presetSubtype="4"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p:tgtEl>
                                          <p:spTgt spid="98"/>
                                        </p:tgtEl>
                                        <p:attrNameLst>
                                          <p:attrName>ppt_y</p:attrName>
                                        </p:attrNameLst>
                                      </p:cBhvr>
                                      <p:tavLst>
                                        <p:tav tm="0">
                                          <p:val>
                                            <p:strVal val="#ppt_y+#ppt_h*1.125000"/>
                                          </p:val>
                                        </p:tav>
                                        <p:tav tm="100000">
                                          <p:val>
                                            <p:strVal val="#ppt_y"/>
                                          </p:val>
                                        </p:tav>
                                      </p:tavLst>
                                    </p:anim>
                                    <p:animEffect transition="in" filter="wipe(up)">
                                      <p:cBhvr>
                                        <p:cTn id="16" dur="5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p:tgtEl>
                                          <p:spTgt spid="74"/>
                                        </p:tgtEl>
                                        <p:attrNameLst>
                                          <p:attrName>ppt_y</p:attrName>
                                        </p:attrNameLst>
                                      </p:cBhvr>
                                      <p:tavLst>
                                        <p:tav tm="0">
                                          <p:val>
                                            <p:strVal val="#ppt_y+#ppt_h*1.125000"/>
                                          </p:val>
                                        </p:tav>
                                        <p:tav tm="100000">
                                          <p:val>
                                            <p:strVal val="#ppt_y"/>
                                          </p:val>
                                        </p:tav>
                                      </p:tavLst>
                                    </p:anim>
                                    <p:animEffect transition="in" filter="wipe(up)">
                                      <p:cBhvr>
                                        <p:cTn id="22" dur="500"/>
                                        <p:tgtEl>
                                          <p:spTgt spid="74"/>
                                        </p:tgtEl>
                                      </p:cBhvr>
                                    </p:animEffect>
                                  </p:childTnLst>
                                </p:cTn>
                              </p:par>
                              <p:par>
                                <p:cTn id="23" presetID="12" presetClass="entr" presetSubtype="4"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500"/>
                                        <p:tgtEl>
                                          <p:spTgt spid="73"/>
                                        </p:tgtEl>
                                        <p:attrNameLst>
                                          <p:attrName>ppt_y</p:attrName>
                                        </p:attrNameLst>
                                      </p:cBhvr>
                                      <p:tavLst>
                                        <p:tav tm="0">
                                          <p:val>
                                            <p:strVal val="#ppt_y+#ppt_h*1.125000"/>
                                          </p:val>
                                        </p:tav>
                                        <p:tav tm="100000">
                                          <p:val>
                                            <p:strVal val="#ppt_y"/>
                                          </p:val>
                                        </p:tav>
                                      </p:tavLst>
                                    </p:anim>
                                    <p:animEffect transition="in" filter="wipe(up)">
                                      <p:cBhvr>
                                        <p:cTn id="26" dur="500"/>
                                        <p:tgtEl>
                                          <p:spTgt spid="73"/>
                                        </p:tgtEl>
                                      </p:cBhvr>
                                    </p:animEffect>
                                  </p:childTnLst>
                                </p:cTn>
                              </p:par>
                              <p:par>
                                <p:cTn id="27" presetID="12" presetClass="entr" presetSubtype="4"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additive="base">
                                        <p:cTn id="29" dur="500"/>
                                        <p:tgtEl>
                                          <p:spTgt spid="72"/>
                                        </p:tgtEl>
                                        <p:attrNameLst>
                                          <p:attrName>ppt_y</p:attrName>
                                        </p:attrNameLst>
                                      </p:cBhvr>
                                      <p:tavLst>
                                        <p:tav tm="0">
                                          <p:val>
                                            <p:strVal val="#ppt_y+#ppt_h*1.125000"/>
                                          </p:val>
                                        </p:tav>
                                        <p:tav tm="100000">
                                          <p:val>
                                            <p:strVal val="#ppt_y"/>
                                          </p:val>
                                        </p:tav>
                                      </p:tavLst>
                                    </p:anim>
                                    <p:animEffect transition="in" filter="wipe(up)">
                                      <p:cBhvr>
                                        <p:cTn id="30" dur="500"/>
                                        <p:tgtEl>
                                          <p:spTgt spid="72"/>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additive="base">
                                        <p:cTn id="33" dur="500"/>
                                        <p:tgtEl>
                                          <p:spTgt spid="71"/>
                                        </p:tgtEl>
                                        <p:attrNameLst>
                                          <p:attrName>ppt_y</p:attrName>
                                        </p:attrNameLst>
                                      </p:cBhvr>
                                      <p:tavLst>
                                        <p:tav tm="0">
                                          <p:val>
                                            <p:strVal val="#ppt_y+#ppt_h*1.125000"/>
                                          </p:val>
                                        </p:tav>
                                        <p:tav tm="100000">
                                          <p:val>
                                            <p:strVal val="#ppt_y"/>
                                          </p:val>
                                        </p:tav>
                                      </p:tavLst>
                                    </p:anim>
                                    <p:animEffect transition="in" filter="wipe(up)">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p:tgtEl>
                                          <p:spTgt spid="57"/>
                                        </p:tgtEl>
                                        <p:attrNameLst>
                                          <p:attrName>ppt_y</p:attrName>
                                        </p:attrNameLst>
                                      </p:cBhvr>
                                      <p:tavLst>
                                        <p:tav tm="0">
                                          <p:val>
                                            <p:strVal val="#ppt_y+#ppt_h*1.125000"/>
                                          </p:val>
                                        </p:tav>
                                        <p:tav tm="100000">
                                          <p:val>
                                            <p:strVal val="#ppt_y"/>
                                          </p:val>
                                        </p:tav>
                                      </p:tavLst>
                                    </p:anim>
                                    <p:animEffect transition="in" filter="wipe(up)">
                                      <p:cBhvr>
                                        <p:cTn id="40" dur="500"/>
                                        <p:tgtEl>
                                          <p:spTgt spid="57"/>
                                        </p:tgtEl>
                                      </p:cBhvr>
                                    </p:animEffect>
                                  </p:childTnLst>
                                </p:cTn>
                              </p:par>
                              <p:par>
                                <p:cTn id="41" presetID="2" presetClass="entr" presetSubtype="8"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0-#ppt_w/2"/>
                                          </p:val>
                                        </p:tav>
                                        <p:tav tm="100000">
                                          <p:val>
                                            <p:strVal val="#ppt_x"/>
                                          </p:val>
                                        </p:tav>
                                      </p:tavLst>
                                    </p:anim>
                                    <p:anim calcmode="lin" valueType="num">
                                      <p:cBhvr additive="base">
                                        <p:cTn id="44"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animBg="1"/>
      <p:bldP spid="71" grpId="0" animBg="1"/>
      <p:bldP spid="100" grpId="0" animBg="1"/>
      <p:bldP spid="10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363" y="5109833"/>
            <a:ext cx="9115275" cy="1569660"/>
            <a:chOff x="14363" y="5109833"/>
            <a:chExt cx="9115275" cy="1569660"/>
          </a:xfrm>
        </p:grpSpPr>
        <p:pic>
          <p:nvPicPr>
            <p:cNvPr id="10" name="Picture 9"/>
            <p:cNvPicPr>
              <a:picLocks noChangeAspect="1"/>
            </p:cNvPicPr>
            <p:nvPr/>
          </p:nvPicPr>
          <p:blipFill>
            <a:blip r:embed="rId3"/>
            <a:stretch>
              <a:fillRect/>
            </a:stretch>
          </p:blipFill>
          <p:spPr>
            <a:xfrm>
              <a:off x="375569" y="5685614"/>
              <a:ext cx="1276467" cy="874254"/>
            </a:xfrm>
            <a:prstGeom prst="rect">
              <a:avLst/>
            </a:prstGeom>
          </p:spPr>
        </p:pic>
        <p:pic>
          <p:nvPicPr>
            <p:cNvPr id="11" name="Picture 10"/>
            <p:cNvPicPr>
              <a:picLocks noChangeAspect="1"/>
            </p:cNvPicPr>
            <p:nvPr/>
          </p:nvPicPr>
          <p:blipFill>
            <a:blip r:embed="rId4"/>
            <a:stretch>
              <a:fillRect/>
            </a:stretch>
          </p:blipFill>
          <p:spPr>
            <a:xfrm>
              <a:off x="3740045" y="5728904"/>
              <a:ext cx="1801554" cy="662071"/>
            </a:xfrm>
            <a:prstGeom prst="rect">
              <a:avLst/>
            </a:prstGeom>
          </p:spPr>
        </p:pic>
        <p:sp>
          <p:nvSpPr>
            <p:cNvPr id="34" name="TextBox 33"/>
            <p:cNvSpPr txBox="1"/>
            <p:nvPr/>
          </p:nvSpPr>
          <p:spPr>
            <a:xfrm>
              <a:off x="14363" y="5109833"/>
              <a:ext cx="9115275" cy="1569660"/>
            </a:xfrm>
            <a:prstGeom prst="rect">
              <a:avLst/>
            </a:prstGeom>
            <a:noFill/>
          </p:spPr>
          <p:txBody>
            <a:bodyPr wrap="square" rtlCol="0">
              <a:spAutoFit/>
            </a:bodyPr>
            <a:lstStyle/>
            <a:p>
              <a:pPr algn="ctr"/>
              <a:r>
                <a:rPr lang="en-US" sz="2400" b="1" u="sng" dirty="0" smtClean="0">
                  <a:solidFill>
                    <a:srgbClr val="000000"/>
                  </a:solidFill>
                  <a:latin typeface="Gill Sans Light"/>
                  <a:cs typeface="Gill Sans Light"/>
                </a:rPr>
                <a:t>Impact</a:t>
              </a:r>
            </a:p>
            <a:p>
              <a:pPr algn="ctr"/>
              <a:endParaRPr lang="en-US" sz="2400" b="1" u="sng" dirty="0" smtClean="0">
                <a:solidFill>
                  <a:srgbClr val="000000"/>
                </a:solidFill>
                <a:latin typeface="Gill Sans Light"/>
                <a:cs typeface="Gill Sans Light"/>
              </a:endParaRPr>
            </a:p>
            <a:p>
              <a:pPr algn="ctr"/>
              <a:r>
                <a:rPr lang="en-US" sz="2400" dirty="0" smtClean="0">
                  <a:solidFill>
                    <a:srgbClr val="000000"/>
                  </a:solidFill>
                  <a:latin typeface="Gill Sans Light"/>
                  <a:cs typeface="Gill Sans Light"/>
                </a:rPr>
                <a:t>                 Downpour SGD,                      Project Adam</a:t>
              </a:r>
              <a:r>
                <a:rPr lang="en-US" sz="2400" i="1" dirty="0" smtClean="0">
                  <a:solidFill>
                    <a:srgbClr val="000000"/>
                  </a:solidFill>
                  <a:latin typeface="Gill Sans Light"/>
                  <a:cs typeface="Gill Sans Light"/>
                </a:rPr>
                <a:t> use HOGWILD!</a:t>
              </a:r>
            </a:p>
            <a:p>
              <a:pPr algn="ctr"/>
              <a:r>
                <a:rPr lang="en-US" sz="2400" b="1" dirty="0" smtClean="0">
                  <a:solidFill>
                    <a:srgbClr val="000000"/>
                  </a:solidFill>
                  <a:latin typeface="Gill Sans Light"/>
                  <a:cs typeface="Gill Sans Light"/>
                </a:rPr>
                <a:t>Renewed interest</a:t>
              </a:r>
              <a:r>
                <a:rPr lang="en-US" sz="2400" dirty="0" smtClean="0">
                  <a:solidFill>
                    <a:srgbClr val="000000"/>
                  </a:solidFill>
                  <a:latin typeface="Gill Sans Light"/>
                  <a:cs typeface="Gill Sans Light"/>
                </a:rPr>
                <a:t> on </a:t>
              </a:r>
              <a:r>
                <a:rPr lang="en-US" sz="2400" dirty="0" err="1" smtClean="0">
                  <a:solidFill>
                    <a:srgbClr val="000000"/>
                  </a:solidFill>
                  <a:latin typeface="Gill Sans Light"/>
                  <a:cs typeface="Gill Sans Light"/>
                </a:rPr>
                <a:t>async</a:t>
              </a:r>
              <a:r>
                <a:rPr lang="en-US" sz="2400" dirty="0" smtClean="0">
                  <a:solidFill>
                    <a:srgbClr val="000000"/>
                  </a:solidFill>
                  <a:latin typeface="Gill Sans Light"/>
                  <a:cs typeface="Gill Sans Light"/>
                </a:rPr>
                <a:t>. optimization</a:t>
              </a:r>
              <a:endParaRPr lang="en-US" sz="2400" dirty="0">
                <a:solidFill>
                  <a:srgbClr val="000000"/>
                </a:solidFill>
                <a:latin typeface="Gill Sans Light"/>
                <a:cs typeface="Gill Sans Light"/>
              </a:endParaRPr>
            </a:p>
          </p:txBody>
        </p:sp>
      </p:grpSp>
      <p:sp>
        <p:nvSpPr>
          <p:cNvPr id="141" name="Title 140"/>
          <p:cNvSpPr>
            <a:spLocks noGrp="1"/>
          </p:cNvSpPr>
          <p:nvPr>
            <p:ph type="ctrTitle"/>
          </p:nvPr>
        </p:nvSpPr>
        <p:spPr>
          <a:xfrm>
            <a:off x="37480" y="-355789"/>
            <a:ext cx="9144000" cy="1470025"/>
          </a:xfrm>
        </p:spPr>
        <p:txBody>
          <a:bodyPr>
            <a:noAutofit/>
          </a:bodyPr>
          <a:lstStyle/>
          <a:p>
            <a:r>
              <a:rPr lang="en-US" sz="5500" dirty="0" smtClean="0">
                <a:solidFill>
                  <a:srgbClr val="000000"/>
                </a:solidFill>
                <a:latin typeface="Gill Sans Light"/>
                <a:cs typeface="Gill Sans Light"/>
              </a:rPr>
              <a:t>H</a:t>
            </a:r>
            <a:r>
              <a:rPr lang="en-US" dirty="0" smtClean="0">
                <a:solidFill>
                  <a:srgbClr val="000000"/>
                </a:solidFill>
                <a:latin typeface="Gill Sans Light"/>
                <a:cs typeface="Gill Sans Light"/>
              </a:rPr>
              <a:t>OG</a:t>
            </a:r>
            <a:r>
              <a:rPr lang="en-US" sz="5500" dirty="0" smtClean="0">
                <a:solidFill>
                  <a:srgbClr val="000000"/>
                </a:solidFill>
                <a:latin typeface="Gill Sans Light"/>
                <a:cs typeface="Gill Sans Light"/>
              </a:rPr>
              <a:t>W</a:t>
            </a:r>
            <a:r>
              <a:rPr lang="en-US" dirty="0" smtClean="0">
                <a:solidFill>
                  <a:srgbClr val="000000"/>
                </a:solidFill>
                <a:latin typeface="Gill Sans Light"/>
                <a:cs typeface="Gill Sans Light"/>
              </a:rPr>
              <a:t>ILD</a:t>
            </a:r>
            <a:r>
              <a:rPr lang="en-US" sz="5500" dirty="0" smtClean="0">
                <a:solidFill>
                  <a:srgbClr val="000000"/>
                </a:solidFill>
                <a:latin typeface="Gill Sans Light"/>
                <a:cs typeface="Gill Sans Light"/>
              </a:rPr>
              <a:t>! </a:t>
            </a:r>
            <a:r>
              <a:rPr lang="en-US" sz="2000" dirty="0" smtClean="0">
                <a:solidFill>
                  <a:srgbClr val="000000"/>
                </a:solidFill>
                <a:latin typeface="Gill Sans Light"/>
                <a:cs typeface="Gill Sans Light"/>
              </a:rPr>
              <a:t>2011</a:t>
            </a:r>
            <a:endParaRPr lang="en-US" sz="2000" dirty="0">
              <a:solidFill>
                <a:srgbClr val="000000"/>
              </a:solidFill>
              <a:latin typeface="Gill Sans Light"/>
              <a:cs typeface="Gill Sans Light"/>
            </a:endParaRPr>
          </a:p>
        </p:txBody>
      </p:sp>
      <p:pic>
        <p:nvPicPr>
          <p:cNvPr id="2" name="Picture 1"/>
          <p:cNvPicPr>
            <a:picLocks noChangeAspect="1"/>
          </p:cNvPicPr>
          <p:nvPr/>
        </p:nvPicPr>
        <p:blipFill rotWithShape="1">
          <a:blip r:embed="rId5"/>
          <a:srcRect l="12445" r="-1432"/>
          <a:stretch/>
        </p:blipFill>
        <p:spPr>
          <a:xfrm>
            <a:off x="4488445" y="1136588"/>
            <a:ext cx="2077573" cy="919286"/>
          </a:xfrm>
          <a:prstGeom prst="rect">
            <a:avLst/>
          </a:prstGeom>
        </p:spPr>
      </p:pic>
      <p:pic>
        <p:nvPicPr>
          <p:cNvPr id="4" name="Picture 3" descr="brecht-mini.jpg"/>
          <p:cNvPicPr>
            <a:picLocks noChangeAspect="1"/>
          </p:cNvPicPr>
          <p:nvPr/>
        </p:nvPicPr>
        <p:blipFill rotWithShape="1">
          <a:blip r:embed="rId6" cstate="email">
            <a:extLst>
              <a:ext uri="{28A0092B-C50C-407E-A947-70E740481C1C}">
                <a14:useLocalDpi xmlns:a14="http://schemas.microsoft.com/office/drawing/2010/main"/>
              </a:ext>
            </a:extLst>
          </a:blip>
          <a:srcRect r="8057"/>
          <a:stretch/>
        </p:blipFill>
        <p:spPr>
          <a:xfrm>
            <a:off x="3492775" y="1136588"/>
            <a:ext cx="780068" cy="928341"/>
          </a:xfrm>
          <a:prstGeom prst="rect">
            <a:avLst/>
          </a:prstGeom>
        </p:spPr>
      </p:pic>
      <p:sp>
        <p:nvSpPr>
          <p:cNvPr id="5" name="TextBox 4"/>
          <p:cNvSpPr txBox="1"/>
          <p:nvPr/>
        </p:nvSpPr>
        <p:spPr>
          <a:xfrm>
            <a:off x="1301246" y="613642"/>
            <a:ext cx="6537588" cy="477054"/>
          </a:xfrm>
          <a:prstGeom prst="rect">
            <a:avLst/>
          </a:prstGeom>
          <a:noFill/>
        </p:spPr>
        <p:txBody>
          <a:bodyPr wrap="square" rtlCol="0">
            <a:spAutoFit/>
          </a:bodyPr>
          <a:lstStyle/>
          <a:p>
            <a:pPr algn="ctr"/>
            <a:r>
              <a:rPr lang="en-US" sz="2500" i="1" dirty="0" smtClean="0">
                <a:solidFill>
                  <a:srgbClr val="D33072"/>
                </a:solidFill>
                <a:latin typeface="Gill Sans Light"/>
                <a:cs typeface="Gill Sans Light"/>
              </a:rPr>
              <a:t>“Run parallel lock-free SGD without synchronization”</a:t>
            </a:r>
            <a:endParaRPr lang="en-US" sz="2500" i="1" dirty="0">
              <a:latin typeface="Gill Sans Light"/>
              <a:cs typeface="Gill Sans Light"/>
            </a:endParaRPr>
          </a:p>
        </p:txBody>
      </p:sp>
      <p:grpSp>
        <p:nvGrpSpPr>
          <p:cNvPr id="31" name="Group 30"/>
          <p:cNvGrpSpPr/>
          <p:nvPr/>
        </p:nvGrpSpPr>
        <p:grpSpPr>
          <a:xfrm>
            <a:off x="6274461" y="2597714"/>
            <a:ext cx="2775300" cy="2441920"/>
            <a:chOff x="6015088" y="2642379"/>
            <a:chExt cx="2775300" cy="2441920"/>
          </a:xfrm>
        </p:grpSpPr>
        <p:pic>
          <p:nvPicPr>
            <p:cNvPr id="30" name="Picture 29"/>
            <p:cNvPicPr>
              <a:picLocks noChangeAspect="1"/>
            </p:cNvPicPr>
            <p:nvPr/>
          </p:nvPicPr>
          <p:blipFill>
            <a:blip r:embed="rId7"/>
            <a:stretch>
              <a:fillRect/>
            </a:stretch>
          </p:blipFill>
          <p:spPr>
            <a:xfrm>
              <a:off x="6015088" y="2924769"/>
              <a:ext cx="2775300" cy="2159530"/>
            </a:xfrm>
            <a:prstGeom prst="rect">
              <a:avLst/>
            </a:prstGeom>
          </p:spPr>
        </p:pic>
        <p:sp>
          <p:nvSpPr>
            <p:cNvPr id="32" name="TextBox 31"/>
            <p:cNvSpPr txBox="1"/>
            <p:nvPr/>
          </p:nvSpPr>
          <p:spPr>
            <a:xfrm>
              <a:off x="6493341" y="2642379"/>
              <a:ext cx="2105971" cy="353943"/>
            </a:xfrm>
            <a:prstGeom prst="rect">
              <a:avLst/>
            </a:prstGeom>
            <a:solidFill>
              <a:srgbClr val="CECCFD"/>
            </a:solidFill>
          </p:spPr>
          <p:txBody>
            <a:bodyPr wrap="none" rtlCol="0">
              <a:spAutoFit/>
            </a:bodyPr>
            <a:lstStyle/>
            <a:p>
              <a:r>
                <a:rPr lang="en-US" sz="1700" b="1" dirty="0" smtClean="0">
                  <a:latin typeface="Gill Sans Light"/>
                  <a:cs typeface="Gill Sans Light"/>
                </a:rPr>
                <a:t>SVM RCV1 (10 cores)</a:t>
              </a:r>
              <a:endParaRPr lang="en-US" sz="1700" b="1" dirty="0">
                <a:latin typeface="Gill Sans Light"/>
                <a:cs typeface="Gill Sans Light"/>
              </a:endParaRPr>
            </a:p>
          </p:txBody>
        </p:sp>
      </p:grpSp>
      <p:pic>
        <p:nvPicPr>
          <p:cNvPr id="7" name="Picture 6"/>
          <p:cNvPicPr>
            <a:picLocks noChangeAspect="1"/>
          </p:cNvPicPr>
          <p:nvPr/>
        </p:nvPicPr>
        <p:blipFill rotWithShape="1">
          <a:blip r:embed="rId8"/>
          <a:srcRect l="30418" t="6744" r="27705" b="52765"/>
          <a:stretch/>
        </p:blipFill>
        <p:spPr>
          <a:xfrm>
            <a:off x="2517910" y="1136589"/>
            <a:ext cx="759262" cy="919286"/>
          </a:xfrm>
          <a:prstGeom prst="rect">
            <a:avLst/>
          </a:prstGeom>
        </p:spPr>
      </p:pic>
      <p:sp>
        <p:nvSpPr>
          <p:cNvPr id="18" name="Rectangle 17"/>
          <p:cNvSpPr/>
          <p:nvPr/>
        </p:nvSpPr>
        <p:spPr>
          <a:xfrm>
            <a:off x="2606563" y="1992779"/>
            <a:ext cx="581957" cy="338554"/>
          </a:xfrm>
          <a:prstGeom prst="rect">
            <a:avLst/>
          </a:prstGeom>
        </p:spPr>
        <p:txBody>
          <a:bodyPr wrap="square">
            <a:spAutoFit/>
          </a:bodyPr>
          <a:lstStyle/>
          <a:p>
            <a:pPr algn="ctr"/>
            <a:r>
              <a:rPr lang="en-US" sz="1600" dirty="0" err="1" smtClean="0">
                <a:latin typeface="Gill Sans Light"/>
                <a:cs typeface="Gill Sans Light"/>
              </a:rPr>
              <a:t>Niu</a:t>
            </a:r>
            <a:endParaRPr lang="en-US" sz="1600" dirty="0">
              <a:latin typeface="Gill Sans Light"/>
              <a:cs typeface="Gill Sans Light"/>
            </a:endParaRPr>
          </a:p>
        </p:txBody>
      </p:sp>
      <p:sp>
        <p:nvSpPr>
          <p:cNvPr id="19" name="Rectangle 18"/>
          <p:cNvSpPr/>
          <p:nvPr/>
        </p:nvSpPr>
        <p:spPr>
          <a:xfrm>
            <a:off x="3514217" y="1992779"/>
            <a:ext cx="737184" cy="338554"/>
          </a:xfrm>
          <a:prstGeom prst="rect">
            <a:avLst/>
          </a:prstGeom>
        </p:spPr>
        <p:txBody>
          <a:bodyPr wrap="square">
            <a:spAutoFit/>
          </a:bodyPr>
          <a:lstStyle/>
          <a:p>
            <a:pPr algn="ctr"/>
            <a:r>
              <a:rPr lang="en-US" sz="1600" dirty="0" err="1" smtClean="0">
                <a:latin typeface="Gill Sans Light"/>
                <a:cs typeface="Gill Sans Light"/>
              </a:rPr>
              <a:t>Recht</a:t>
            </a:r>
            <a:endParaRPr lang="en-US" sz="1600" dirty="0">
              <a:latin typeface="Gill Sans Light"/>
              <a:cs typeface="Gill Sans Light"/>
            </a:endParaRPr>
          </a:p>
        </p:txBody>
      </p:sp>
      <p:sp>
        <p:nvSpPr>
          <p:cNvPr id="14" name="Rectangle 13"/>
          <p:cNvSpPr/>
          <p:nvPr/>
        </p:nvSpPr>
        <p:spPr>
          <a:xfrm>
            <a:off x="4755736" y="1962001"/>
            <a:ext cx="424853" cy="369332"/>
          </a:xfrm>
          <a:prstGeom prst="rect">
            <a:avLst/>
          </a:prstGeom>
        </p:spPr>
        <p:txBody>
          <a:bodyPr wrap="none">
            <a:spAutoFit/>
          </a:bodyPr>
          <a:lstStyle/>
          <a:p>
            <a:r>
              <a:rPr lang="en-US" dirty="0" err="1" smtClean="0">
                <a:latin typeface="Gill Sans Light"/>
                <a:cs typeface="Gill Sans Light"/>
              </a:rPr>
              <a:t>Ré</a:t>
            </a:r>
            <a:endParaRPr lang="en-US" dirty="0">
              <a:latin typeface="Gill Sans Light"/>
              <a:cs typeface="Gill Sans Light"/>
            </a:endParaRPr>
          </a:p>
        </p:txBody>
      </p:sp>
      <p:sp>
        <p:nvSpPr>
          <p:cNvPr id="23" name="Rectangle 22"/>
          <p:cNvSpPr/>
          <p:nvPr/>
        </p:nvSpPr>
        <p:spPr>
          <a:xfrm>
            <a:off x="5730258" y="1962001"/>
            <a:ext cx="838691" cy="369332"/>
          </a:xfrm>
          <a:prstGeom prst="rect">
            <a:avLst/>
          </a:prstGeom>
        </p:spPr>
        <p:txBody>
          <a:bodyPr wrap="none">
            <a:spAutoFit/>
          </a:bodyPr>
          <a:lstStyle/>
          <a:p>
            <a:r>
              <a:rPr lang="en-US" dirty="0" smtClean="0">
                <a:latin typeface="Gill Sans Light"/>
                <a:cs typeface="Gill Sans Light"/>
              </a:rPr>
              <a:t>Wright</a:t>
            </a:r>
            <a:endParaRPr lang="en-US" dirty="0">
              <a:latin typeface="Gill Sans Light"/>
              <a:cs typeface="Gill Sans Light"/>
            </a:endParaRPr>
          </a:p>
        </p:txBody>
      </p:sp>
      <p:pic>
        <p:nvPicPr>
          <p:cNvPr id="16" name="Picture 15" descr="bipartite.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611" y="2593344"/>
            <a:ext cx="1832064" cy="2431443"/>
          </a:xfrm>
          <a:prstGeom prst="rect">
            <a:avLst/>
          </a:prstGeom>
        </p:spPr>
      </p:pic>
      <p:grpSp>
        <p:nvGrpSpPr>
          <p:cNvPr id="28" name="Group 27"/>
          <p:cNvGrpSpPr>
            <a:grpSpLocks noChangeAspect="1"/>
          </p:cNvGrpSpPr>
          <p:nvPr/>
        </p:nvGrpSpPr>
        <p:grpSpPr>
          <a:xfrm>
            <a:off x="2924242" y="2809843"/>
            <a:ext cx="2990154" cy="2101049"/>
            <a:chOff x="2042886" y="1717210"/>
            <a:chExt cx="4271649" cy="3001498"/>
          </a:xfrm>
        </p:grpSpPr>
        <p:sp>
          <p:nvSpPr>
            <p:cNvPr id="29" name="Rectangle 28"/>
            <p:cNvSpPr/>
            <p:nvPr/>
          </p:nvSpPr>
          <p:spPr>
            <a:xfrm>
              <a:off x="2057317" y="2207835"/>
              <a:ext cx="4257218"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2295" y="2434567"/>
              <a:ext cx="3858710" cy="2154302"/>
            </a:xfrm>
            <a:prstGeom prst="rect">
              <a:avLst/>
            </a:prstGeom>
          </p:spPr>
        </p:pic>
        <p:sp>
          <p:nvSpPr>
            <p:cNvPr id="35" name="Rectangle 34"/>
            <p:cNvSpPr/>
            <p:nvPr/>
          </p:nvSpPr>
          <p:spPr>
            <a:xfrm>
              <a:off x="2042886" y="1717210"/>
              <a:ext cx="3718466"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bg1"/>
                  </a:solidFill>
                  <a:latin typeface="Gill Sans Light"/>
                  <a:cs typeface="Gill Sans Light"/>
                </a:rPr>
                <a:t>Each processor in parallel</a:t>
              </a:r>
              <a:endParaRPr lang="en-US" b="1" dirty="0">
                <a:solidFill>
                  <a:schemeClr val="bg1"/>
                </a:solidFill>
                <a:latin typeface="Gill Sans Light"/>
                <a:cs typeface="Gill Sans Light"/>
              </a:endParaRPr>
            </a:p>
          </p:txBody>
        </p:sp>
      </p:grpSp>
    </p:spTree>
    <p:extLst>
      <p:ext uri="{BB962C8B-B14F-4D97-AF65-F5344CB8AC3E}">
        <p14:creationId xmlns:p14="http://schemas.microsoft.com/office/powerpoint/2010/main" val="1081291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ppt_y</p:attrName>
                                        </p:attrNameLst>
                                      </p:cBhvr>
                                      <p:tavLst>
                                        <p:tav tm="0">
                                          <p:val>
                                            <p:strVal val="#ppt_y+#ppt_h*1.125000"/>
                                          </p:val>
                                        </p:tav>
                                        <p:tav tm="100000">
                                          <p:val>
                                            <p:strVal val="#ppt_y"/>
                                          </p:val>
                                        </p:tav>
                                      </p:tavLst>
                                    </p:anim>
                                    <p:animEffect transition="in" filter="wipe(up)">
                                      <p:cBhvr>
                                        <p:cTn id="12" dur="500"/>
                                        <p:tgtEl>
                                          <p:spTgt spid="28"/>
                                        </p:tgtEl>
                                      </p:cBhvr>
                                    </p:animEffect>
                                  </p:childTnLst>
                                </p:cTn>
                              </p:par>
                              <p:par>
                                <p:cTn id="13" presetID="1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righ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p:tgtEl>
                                          <p:spTgt spid="31"/>
                                        </p:tgtEl>
                                        <p:attrNameLst>
                                          <p:attrName>ppt_x</p:attrName>
                                        </p:attrNameLst>
                                      </p:cBhvr>
                                      <p:tavLst>
                                        <p:tav tm="0">
                                          <p:val>
                                            <p:strVal val="#ppt_x+#ppt_w*1.125000"/>
                                          </p:val>
                                        </p:tav>
                                        <p:tav tm="100000">
                                          <p:val>
                                            <p:strVal val="#ppt_x"/>
                                          </p:val>
                                        </p:tav>
                                      </p:tavLst>
                                    </p:anim>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4500" dirty="0" smtClean="0">
                <a:solidFill>
                  <a:srgbClr val="000000"/>
                </a:solidFill>
                <a:latin typeface="Gill Sans Light"/>
                <a:cs typeface="Gill Sans Light"/>
              </a:rPr>
              <a:t>Challenges in </a:t>
            </a:r>
            <a:r>
              <a:rPr lang="en-US" sz="4500" dirty="0" err="1" smtClean="0">
                <a:solidFill>
                  <a:srgbClr val="000000"/>
                </a:solidFill>
                <a:latin typeface="Gill Sans Light"/>
                <a:cs typeface="Gill Sans Light"/>
              </a:rPr>
              <a:t>Hogwild</a:t>
            </a:r>
            <a:r>
              <a:rPr lang="en-US" sz="4500" dirty="0" smtClean="0">
                <a:solidFill>
                  <a:srgbClr val="000000"/>
                </a:solidFill>
                <a:latin typeface="Gill Sans Light"/>
                <a:cs typeface="Gill Sans Light"/>
              </a:rPr>
              <a:t>!</a:t>
            </a:r>
            <a:endParaRPr lang="en-US" sz="4500" dirty="0">
              <a:solidFill>
                <a:srgbClr val="000000"/>
              </a:solidFill>
              <a:latin typeface="Gill Sans Light"/>
              <a:cs typeface="Gill Sans Light"/>
            </a:endParaRPr>
          </a:p>
        </p:txBody>
      </p:sp>
      <p:grpSp>
        <p:nvGrpSpPr>
          <p:cNvPr id="51" name="Group 50"/>
          <p:cNvGrpSpPr/>
          <p:nvPr/>
        </p:nvGrpSpPr>
        <p:grpSpPr>
          <a:xfrm>
            <a:off x="1205405" y="2201793"/>
            <a:ext cx="2210624" cy="630646"/>
            <a:chOff x="516129" y="2612620"/>
            <a:chExt cx="2210624" cy="630646"/>
          </a:xfrm>
        </p:grpSpPr>
        <p:pic>
          <p:nvPicPr>
            <p:cNvPr id="52" name="Picture 51"/>
            <p:cNvPicPr>
              <a:picLocks noChangeAspect="1"/>
            </p:cNvPicPr>
            <p:nvPr/>
          </p:nvPicPr>
          <p:blipFill>
            <a:blip r:embed="rId3"/>
            <a:stretch>
              <a:fillRect/>
            </a:stretch>
          </p:blipFill>
          <p:spPr>
            <a:xfrm>
              <a:off x="2096107" y="2612620"/>
              <a:ext cx="630646" cy="630646"/>
            </a:xfrm>
            <a:prstGeom prst="rect">
              <a:avLst/>
            </a:prstGeom>
          </p:spPr>
        </p:pic>
        <p:sp>
          <p:nvSpPr>
            <p:cNvPr id="53" name="TextBox 52"/>
            <p:cNvSpPr txBox="1"/>
            <p:nvPr/>
          </p:nvSpPr>
          <p:spPr>
            <a:xfrm>
              <a:off x="516129" y="2704805"/>
              <a:ext cx="1553718"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1</a:t>
              </a:r>
              <a:endParaRPr lang="en-US" sz="2300" dirty="0">
                <a:solidFill>
                  <a:srgbClr val="000000"/>
                </a:solidFill>
                <a:latin typeface="Gill Sans Light"/>
                <a:cs typeface="Gill Sans Light"/>
              </a:endParaRPr>
            </a:p>
          </p:txBody>
        </p:sp>
      </p:grpSp>
      <p:grpSp>
        <p:nvGrpSpPr>
          <p:cNvPr id="54" name="Group 53"/>
          <p:cNvGrpSpPr/>
          <p:nvPr/>
        </p:nvGrpSpPr>
        <p:grpSpPr>
          <a:xfrm>
            <a:off x="1205405" y="3128764"/>
            <a:ext cx="2210624" cy="630646"/>
            <a:chOff x="516129" y="3539591"/>
            <a:chExt cx="2210624" cy="630646"/>
          </a:xfrm>
        </p:grpSpPr>
        <p:pic>
          <p:nvPicPr>
            <p:cNvPr id="55" name="Picture 54"/>
            <p:cNvPicPr>
              <a:picLocks noChangeAspect="1"/>
            </p:cNvPicPr>
            <p:nvPr/>
          </p:nvPicPr>
          <p:blipFill>
            <a:blip r:embed="rId3"/>
            <a:stretch>
              <a:fillRect/>
            </a:stretch>
          </p:blipFill>
          <p:spPr>
            <a:xfrm>
              <a:off x="2096107" y="3539591"/>
              <a:ext cx="630646" cy="630646"/>
            </a:xfrm>
            <a:prstGeom prst="rect">
              <a:avLst/>
            </a:prstGeom>
          </p:spPr>
        </p:pic>
        <p:sp>
          <p:nvSpPr>
            <p:cNvPr id="56" name="TextBox 55"/>
            <p:cNvSpPr txBox="1"/>
            <p:nvPr/>
          </p:nvSpPr>
          <p:spPr>
            <a:xfrm>
              <a:off x="516129" y="3631776"/>
              <a:ext cx="1553718"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2</a:t>
              </a:r>
              <a:endParaRPr lang="en-US" sz="2300" dirty="0">
                <a:solidFill>
                  <a:srgbClr val="000000"/>
                </a:solidFill>
                <a:latin typeface="Gill Sans Light"/>
                <a:cs typeface="Gill Sans Light"/>
              </a:endParaRPr>
            </a:p>
          </p:txBody>
        </p:sp>
      </p:grpSp>
      <p:grpSp>
        <p:nvGrpSpPr>
          <p:cNvPr id="57" name="Group 56"/>
          <p:cNvGrpSpPr/>
          <p:nvPr/>
        </p:nvGrpSpPr>
        <p:grpSpPr>
          <a:xfrm>
            <a:off x="1205405" y="4699135"/>
            <a:ext cx="2210624" cy="630646"/>
            <a:chOff x="516129" y="5109962"/>
            <a:chExt cx="2210624" cy="630646"/>
          </a:xfrm>
        </p:grpSpPr>
        <p:pic>
          <p:nvPicPr>
            <p:cNvPr id="58" name="Picture 57"/>
            <p:cNvPicPr>
              <a:picLocks noChangeAspect="1"/>
            </p:cNvPicPr>
            <p:nvPr/>
          </p:nvPicPr>
          <p:blipFill>
            <a:blip r:embed="rId3"/>
            <a:stretch>
              <a:fillRect/>
            </a:stretch>
          </p:blipFill>
          <p:spPr>
            <a:xfrm>
              <a:off x="2096107" y="5109962"/>
              <a:ext cx="630646" cy="630646"/>
            </a:xfrm>
            <a:prstGeom prst="rect">
              <a:avLst/>
            </a:prstGeom>
          </p:spPr>
        </p:pic>
        <p:sp>
          <p:nvSpPr>
            <p:cNvPr id="59" name="TextBox 58"/>
            <p:cNvSpPr txBox="1"/>
            <p:nvPr/>
          </p:nvSpPr>
          <p:spPr>
            <a:xfrm>
              <a:off x="516129" y="5202147"/>
              <a:ext cx="1556599"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P</a:t>
              </a:r>
              <a:endParaRPr lang="en-US" sz="2300" dirty="0">
                <a:solidFill>
                  <a:srgbClr val="000000"/>
                </a:solidFill>
                <a:latin typeface="Gill Sans Light"/>
                <a:cs typeface="Gill Sans Light"/>
              </a:endParaRPr>
            </a:p>
          </p:txBody>
        </p:sp>
      </p:grpSp>
      <p:pic>
        <p:nvPicPr>
          <p:cNvPr id="60" name="Picture 5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286" y="4017022"/>
            <a:ext cx="63500" cy="419100"/>
          </a:xfrm>
          <a:prstGeom prst="rect">
            <a:avLst/>
          </a:prstGeom>
        </p:spPr>
      </p:pic>
      <p:grpSp>
        <p:nvGrpSpPr>
          <p:cNvPr id="61" name="Group 60"/>
          <p:cNvGrpSpPr/>
          <p:nvPr/>
        </p:nvGrpSpPr>
        <p:grpSpPr>
          <a:xfrm>
            <a:off x="4873984" y="1735005"/>
            <a:ext cx="513019" cy="3979417"/>
            <a:chOff x="4467482" y="2298908"/>
            <a:chExt cx="513019" cy="3979417"/>
          </a:xfrm>
        </p:grpSpPr>
        <p:sp>
          <p:nvSpPr>
            <p:cNvPr id="62" name="Rectangle 61"/>
            <p:cNvSpPr>
              <a:spLocks/>
            </p:cNvSpPr>
            <p:nvPr/>
          </p:nvSpPr>
          <p:spPr>
            <a:xfrm>
              <a:off x="4467482" y="2298908"/>
              <a:ext cx="513019" cy="3979417"/>
            </a:xfrm>
            <a:prstGeom prst="rect">
              <a:avLst/>
            </a:prstGeom>
            <a:solidFill>
              <a:srgbClr val="5DDDA6"/>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3" name="Rectangle 62"/>
            <p:cNvSpPr>
              <a:spLocks noChangeAspect="1"/>
            </p:cNvSpPr>
            <p:nvPr/>
          </p:nvSpPr>
          <p:spPr>
            <a:xfrm>
              <a:off x="4540836" y="238572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4" name="Rectangle 63"/>
            <p:cNvSpPr>
              <a:spLocks noChangeAspect="1"/>
            </p:cNvSpPr>
            <p:nvPr/>
          </p:nvSpPr>
          <p:spPr>
            <a:xfrm>
              <a:off x="4540836" y="2922319"/>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5" name="Rectangle 64"/>
            <p:cNvSpPr>
              <a:spLocks noChangeAspect="1"/>
            </p:cNvSpPr>
            <p:nvPr/>
          </p:nvSpPr>
          <p:spPr>
            <a:xfrm>
              <a:off x="4540836" y="345891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6" name="Rectangle 65"/>
            <p:cNvSpPr>
              <a:spLocks noChangeAspect="1"/>
            </p:cNvSpPr>
            <p:nvPr/>
          </p:nvSpPr>
          <p:spPr>
            <a:xfrm>
              <a:off x="4540836" y="586776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7" name="Rectangle 66"/>
            <p:cNvSpPr>
              <a:spLocks noChangeAspect="1"/>
            </p:cNvSpPr>
            <p:nvPr/>
          </p:nvSpPr>
          <p:spPr>
            <a:xfrm>
              <a:off x="4540836" y="5331168"/>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8" name="Rectangle 67"/>
            <p:cNvSpPr>
              <a:spLocks noChangeAspect="1"/>
            </p:cNvSpPr>
            <p:nvPr/>
          </p:nvSpPr>
          <p:spPr>
            <a:xfrm>
              <a:off x="4540836" y="3995509"/>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9" name="Picture 6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297" y="4637399"/>
              <a:ext cx="63500" cy="419100"/>
            </a:xfrm>
            <a:prstGeom prst="rect">
              <a:avLst/>
            </a:prstGeom>
          </p:spPr>
        </p:pic>
      </p:grpSp>
      <p:sp>
        <p:nvSpPr>
          <p:cNvPr id="70" name="TextBox 69"/>
          <p:cNvSpPr txBox="1"/>
          <p:nvPr/>
        </p:nvSpPr>
        <p:spPr>
          <a:xfrm>
            <a:off x="4124301" y="1079215"/>
            <a:ext cx="2065996" cy="446276"/>
          </a:xfrm>
          <a:prstGeom prst="rect">
            <a:avLst/>
          </a:prstGeom>
          <a:noFill/>
        </p:spPr>
        <p:txBody>
          <a:bodyPr wrap="none" rtlCol="0">
            <a:spAutoFit/>
          </a:bodyPr>
          <a:lstStyle/>
          <a:p>
            <a:r>
              <a:rPr lang="en-US" sz="2300" dirty="0" smtClean="0">
                <a:solidFill>
                  <a:srgbClr val="000000"/>
                </a:solidFill>
                <a:latin typeface="Gill Sans Light"/>
                <a:cs typeface="Gill Sans Light"/>
              </a:rPr>
              <a:t>Shared Memory</a:t>
            </a:r>
            <a:endParaRPr lang="en-US" sz="2300" dirty="0">
              <a:solidFill>
                <a:srgbClr val="000000"/>
              </a:solidFill>
              <a:latin typeface="Gill Sans Light"/>
              <a:cs typeface="Gill Sans Light"/>
            </a:endParaRPr>
          </a:p>
        </p:txBody>
      </p:sp>
      <p:grpSp>
        <p:nvGrpSpPr>
          <p:cNvPr id="71" name="Group 70"/>
          <p:cNvGrpSpPr/>
          <p:nvPr/>
        </p:nvGrpSpPr>
        <p:grpSpPr>
          <a:xfrm>
            <a:off x="3416029" y="1955735"/>
            <a:ext cx="1531309" cy="536595"/>
            <a:chOff x="4445202" y="1691992"/>
            <a:chExt cx="1531309" cy="536595"/>
          </a:xfrm>
        </p:grpSpPr>
        <p:cxnSp>
          <p:nvCxnSpPr>
            <p:cNvPr id="72" name="Straight Arrow Connector 71"/>
            <p:cNvCxnSpPr>
              <a:stCxn id="52" idx="3"/>
              <a:endCxn id="63" idx="1"/>
            </p:cNvCxnSpPr>
            <p:nvPr/>
          </p:nvCxnSpPr>
          <p:spPr>
            <a:xfrm flipV="1">
              <a:off x="4445202" y="1691992"/>
              <a:ext cx="1531309" cy="52547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52" idx="3"/>
              <a:endCxn id="64" idx="1"/>
            </p:cNvCxnSpPr>
            <p:nvPr/>
          </p:nvCxnSpPr>
          <p:spPr>
            <a:xfrm>
              <a:off x="4445202" y="2217467"/>
              <a:ext cx="1531309" cy="111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3416029" y="3565520"/>
            <a:ext cx="1531309" cy="1872255"/>
            <a:chOff x="4445202" y="3301777"/>
            <a:chExt cx="1531309" cy="1872255"/>
          </a:xfrm>
        </p:grpSpPr>
        <p:cxnSp>
          <p:nvCxnSpPr>
            <p:cNvPr id="75" name="Straight Arrow Connector 74"/>
            <p:cNvCxnSpPr>
              <a:stCxn id="58" idx="3"/>
              <a:endCxn id="68" idx="1"/>
            </p:cNvCxnSpPr>
            <p:nvPr/>
          </p:nvCxnSpPr>
          <p:spPr>
            <a:xfrm flipV="1">
              <a:off x="4445202" y="3301777"/>
              <a:ext cx="1531309" cy="14130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8" idx="3"/>
              <a:endCxn id="66" idx="1"/>
            </p:cNvCxnSpPr>
            <p:nvPr/>
          </p:nvCxnSpPr>
          <p:spPr>
            <a:xfrm>
              <a:off x="4445202" y="4714809"/>
              <a:ext cx="1531309" cy="45922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58" idx="3"/>
              <a:endCxn id="67" idx="1"/>
            </p:cNvCxnSpPr>
            <p:nvPr/>
          </p:nvCxnSpPr>
          <p:spPr>
            <a:xfrm flipV="1">
              <a:off x="4445202" y="4637436"/>
              <a:ext cx="1531309" cy="773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3416029" y="2492330"/>
            <a:ext cx="1531309" cy="2945445"/>
            <a:chOff x="4445202" y="2228587"/>
            <a:chExt cx="1531309" cy="2945445"/>
          </a:xfrm>
        </p:grpSpPr>
        <p:cxnSp>
          <p:nvCxnSpPr>
            <p:cNvPr id="79" name="Straight Arrow Connector 78"/>
            <p:cNvCxnSpPr>
              <a:stCxn id="55" idx="3"/>
              <a:endCxn id="64" idx="1"/>
            </p:cNvCxnSpPr>
            <p:nvPr/>
          </p:nvCxnSpPr>
          <p:spPr>
            <a:xfrm flipV="1">
              <a:off x="4445202" y="2228587"/>
              <a:ext cx="1531309" cy="9158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55" idx="3"/>
              <a:endCxn id="68" idx="1"/>
            </p:cNvCxnSpPr>
            <p:nvPr/>
          </p:nvCxnSpPr>
          <p:spPr>
            <a:xfrm>
              <a:off x="4445202" y="3144438"/>
              <a:ext cx="1531309" cy="1573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55" idx="3"/>
              <a:endCxn id="66" idx="1"/>
            </p:cNvCxnSpPr>
            <p:nvPr/>
          </p:nvCxnSpPr>
          <p:spPr>
            <a:xfrm>
              <a:off x="4445202" y="3144438"/>
              <a:ext cx="1531309" cy="20295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55" idx="3"/>
              <a:endCxn id="65" idx="1"/>
            </p:cNvCxnSpPr>
            <p:nvPr/>
          </p:nvCxnSpPr>
          <p:spPr>
            <a:xfrm flipV="1">
              <a:off x="4445202" y="2765182"/>
              <a:ext cx="1531309" cy="3792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498306" y="2736204"/>
            <a:ext cx="3535656" cy="2569935"/>
          </a:xfrm>
          <a:prstGeom prst="rect">
            <a:avLst/>
          </a:prstGeom>
          <a:solidFill>
            <a:srgbClr val="CECCFD">
              <a:alpha val="66000"/>
            </a:srgbClr>
          </a:solidFill>
          <a:effectLst>
            <a:outerShdw blurRad="50800" dist="38100" dir="2700000" algn="tl" rotWithShape="0">
              <a:prstClr val="black">
                <a:alpha val="40000"/>
              </a:prstClr>
            </a:outerShdw>
          </a:effectLst>
        </p:spPr>
        <p:txBody>
          <a:bodyPr wrap="square">
            <a:spAutoFit/>
          </a:bodyPr>
          <a:lstStyle/>
          <a:p>
            <a:pPr algn="ctr"/>
            <a:r>
              <a:rPr lang="en-US" sz="2300" b="1" dirty="0">
                <a:latin typeface="Gill Sans Light"/>
                <a:cs typeface="Gill Sans Light"/>
              </a:rPr>
              <a:t>Issues</a:t>
            </a:r>
            <a:r>
              <a:rPr lang="en-US" sz="2300" b="1" dirty="0" smtClean="0">
                <a:latin typeface="Gill Sans Light"/>
                <a:cs typeface="Gill Sans Light"/>
              </a:rPr>
              <a:t>:</a:t>
            </a:r>
          </a:p>
          <a:p>
            <a:pPr algn="ctr"/>
            <a:endParaRPr lang="en-US" sz="2300" b="1" dirty="0">
              <a:latin typeface="Gill Sans Light"/>
              <a:cs typeface="Gill Sans Light"/>
            </a:endParaRPr>
          </a:p>
          <a:p>
            <a:pPr algn="ctr"/>
            <a:r>
              <a:rPr lang="en-US" sz="2300" dirty="0" smtClean="0">
                <a:latin typeface="Gill Sans Light"/>
                <a:cs typeface="Gill Sans Light"/>
              </a:rPr>
              <a:t>- </a:t>
            </a:r>
            <a:r>
              <a:rPr lang="en-US" sz="2300" dirty="0">
                <a:latin typeface="Gill Sans Light"/>
                <a:cs typeface="Gill Sans Light"/>
              </a:rPr>
              <a:t>updates can be </a:t>
            </a:r>
            <a:r>
              <a:rPr lang="en-US" sz="2300" dirty="0" smtClean="0">
                <a:latin typeface="Gill Sans Light"/>
                <a:cs typeface="Gill Sans Light"/>
              </a:rPr>
              <a:t>old </a:t>
            </a:r>
          </a:p>
          <a:p>
            <a:pPr marL="342900" indent="-342900" algn="ctr">
              <a:buFontTx/>
              <a:buChar char="-"/>
            </a:pPr>
            <a:r>
              <a:rPr lang="en-US" sz="2300" dirty="0" smtClean="0">
                <a:latin typeface="Gill Sans Light"/>
                <a:cs typeface="Gill Sans Light"/>
              </a:rPr>
              <a:t>results can overwritten</a:t>
            </a:r>
          </a:p>
          <a:p>
            <a:pPr marL="342900" indent="-342900" algn="ctr">
              <a:buFontTx/>
              <a:buChar char="-"/>
            </a:pPr>
            <a:r>
              <a:rPr lang="en-US" sz="2300" dirty="0" smtClean="0">
                <a:latin typeface="Gill Sans Light"/>
                <a:cs typeface="Gill Sans Light"/>
              </a:rPr>
              <a:t>Speedup saturation</a:t>
            </a:r>
          </a:p>
          <a:p>
            <a:pPr marL="342900" indent="-342900" algn="ctr">
              <a:buFontTx/>
              <a:buChar char="-"/>
            </a:pPr>
            <a:r>
              <a:rPr lang="en-US" sz="2300" dirty="0" smtClean="0">
                <a:latin typeface="Gill Sans Light"/>
                <a:cs typeface="Gill Sans Light"/>
              </a:rPr>
              <a:t>no “reproducibility”</a:t>
            </a:r>
          </a:p>
          <a:p>
            <a:pPr algn="ctr"/>
            <a:endParaRPr lang="en-US" sz="2300" dirty="0" smtClean="0">
              <a:latin typeface="Gill Sans Light"/>
              <a:cs typeface="Gill Sans Light"/>
            </a:endParaRPr>
          </a:p>
        </p:txBody>
      </p:sp>
      <p:sp>
        <p:nvSpPr>
          <p:cNvPr id="38" name="Rounded Rectangle 37"/>
          <p:cNvSpPr/>
          <p:nvPr/>
        </p:nvSpPr>
        <p:spPr>
          <a:xfrm>
            <a:off x="1205405" y="5839304"/>
            <a:ext cx="7133340" cy="781569"/>
          </a:xfrm>
          <a:prstGeom prst="roundRect">
            <a:avLst>
              <a:gd name="adj" fmla="val 9379"/>
            </a:avLst>
          </a:prstGeom>
          <a:solidFill>
            <a:srgbClr val="0E1730">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Gill Sans Light"/>
                <a:cs typeface="Gill Sans Light"/>
              </a:rPr>
              <a:t>Convergence analysis is usually a pain</a:t>
            </a:r>
            <a:endParaRPr lang="en-US" sz="3200" dirty="0">
              <a:latin typeface="Gill Sans Light"/>
              <a:cs typeface="Gill Sans Light"/>
            </a:endParaRPr>
          </a:p>
        </p:txBody>
      </p:sp>
    </p:spTree>
    <p:extLst>
      <p:ext uri="{BB962C8B-B14F-4D97-AF65-F5344CB8AC3E}">
        <p14:creationId xmlns:p14="http://schemas.microsoft.com/office/powerpoint/2010/main" val="3499556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ppt_x"/>
                                          </p:val>
                                        </p:tav>
                                        <p:tav tm="100000">
                                          <p:val>
                                            <p:strVal val="#ppt_x"/>
                                          </p:val>
                                        </p:tav>
                                      </p:tavLst>
                                    </p:anim>
                                    <p:anim calcmode="lin" valueType="num">
                                      <p:cBhvr additive="base">
                                        <p:cTn id="2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71"/>
                                        </p:tgtEl>
                                      </p:cBhvr>
                                    </p:animEffect>
                                    <p:set>
                                      <p:cBhvr>
                                        <p:cTn id="41" dur="1" fill="hold">
                                          <p:stCondLst>
                                            <p:cond delay="499"/>
                                          </p:stCondLst>
                                        </p:cTn>
                                        <p:tgtEl>
                                          <p:spTgt spid="7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78"/>
                                        </p:tgtEl>
                                      </p:cBhvr>
                                    </p:animEffect>
                                    <p:set>
                                      <p:cBhvr>
                                        <p:cTn id="51" dur="1" fill="hold">
                                          <p:stCondLst>
                                            <p:cond delay="499"/>
                                          </p:stCondLst>
                                        </p:cTn>
                                        <p:tgtEl>
                                          <p:spTgt spid="7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83">
                                            <p:txEl>
                                              <p:pRg st="2" end="2"/>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83">
                                            <p:txEl>
                                              <p:pRg st="3" end="3"/>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83">
                                            <p:txEl>
                                              <p:pRg st="4" end="4"/>
                                            </p:txEl>
                                          </p:spTgt>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83">
                                            <p:txEl>
                                              <p:pRg st="5" end="5"/>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2" presetClass="entr" presetSubtype="4" fill="hold" grpId="0" nodeType="clickEffect">
                                  <p:stCondLst>
                                    <p:cond delay="0"/>
                                  </p:stCondLst>
                                  <p:childTnLst>
                                    <p:set>
                                      <p:cBhvr>
                                        <p:cTn id="85" dur="1" fill="hold">
                                          <p:stCondLst>
                                            <p:cond delay="0"/>
                                          </p:stCondLst>
                                        </p:cTn>
                                        <p:tgtEl>
                                          <p:spTgt spid="38"/>
                                        </p:tgtEl>
                                        <p:attrNameLst>
                                          <p:attrName>style.visibility</p:attrName>
                                        </p:attrNameLst>
                                      </p:cBhvr>
                                      <p:to>
                                        <p:strVal val="visible"/>
                                      </p:to>
                                    </p:set>
                                    <p:anim calcmode="lin" valueType="num">
                                      <p:cBhvr additive="base">
                                        <p:cTn id="86" dur="500"/>
                                        <p:tgtEl>
                                          <p:spTgt spid="38"/>
                                        </p:tgtEl>
                                        <p:attrNameLst>
                                          <p:attrName>ppt_y</p:attrName>
                                        </p:attrNameLst>
                                      </p:cBhvr>
                                      <p:tavLst>
                                        <p:tav tm="0">
                                          <p:val>
                                            <p:strVal val="#ppt_y+#ppt_h*1.125000"/>
                                          </p:val>
                                        </p:tav>
                                        <p:tav tm="100000">
                                          <p:val>
                                            <p:strVal val="#ppt_y"/>
                                          </p:val>
                                        </p:tav>
                                      </p:tavLst>
                                    </p:anim>
                                    <p:animEffect transition="in" filter="wipe(up)">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83" grpId="0" animBg="1"/>
      <p:bldP spid="3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8625" y="1232788"/>
            <a:ext cx="9266576" cy="5692589"/>
          </a:xfrm>
          <a:prstGeom prst="rect">
            <a:avLst/>
          </a:prstGeom>
        </p:spPr>
      </p:pic>
      <p:cxnSp>
        <p:nvCxnSpPr>
          <p:cNvPr id="4" name="Straight Connector 3"/>
          <p:cNvCxnSpPr/>
          <p:nvPr/>
        </p:nvCxnSpPr>
        <p:spPr>
          <a:xfrm>
            <a:off x="1379331" y="6282906"/>
            <a:ext cx="6021294" cy="14941"/>
          </a:xfrm>
          <a:prstGeom prst="line">
            <a:avLst/>
          </a:prstGeom>
          <a:ln>
            <a:solidFill>
              <a:srgbClr val="C62E5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379331" y="6483117"/>
            <a:ext cx="4661647" cy="14941"/>
          </a:xfrm>
          <a:prstGeom prst="line">
            <a:avLst/>
          </a:prstGeom>
          <a:ln>
            <a:solidFill>
              <a:srgbClr val="C62E51"/>
            </a:solidFill>
          </a:ln>
        </p:spPr>
        <p:style>
          <a:lnRef idx="2">
            <a:schemeClr val="accent1"/>
          </a:lnRef>
          <a:fillRef idx="0">
            <a:schemeClr val="accent1"/>
          </a:fillRef>
          <a:effectRef idx="1">
            <a:schemeClr val="accent1"/>
          </a:effectRef>
          <a:fontRef idx="minor">
            <a:schemeClr val="tx1"/>
          </a:fontRef>
        </p:style>
      </p:cxnSp>
      <p:sp>
        <p:nvSpPr>
          <p:cNvPr id="5" name="Title 140"/>
          <p:cNvSpPr txBox="1">
            <a:spLocks/>
          </p:cNvSpPr>
          <p:nvPr/>
        </p:nvSpPr>
        <p:spPr>
          <a:xfrm>
            <a:off x="37480" y="181233"/>
            <a:ext cx="9144000" cy="147002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b="1" dirty="0" smtClean="0">
                <a:solidFill>
                  <a:srgbClr val="000000"/>
                </a:solidFill>
                <a:latin typeface="Gill Sans Light"/>
                <a:cs typeface="Gill Sans Light"/>
              </a:rPr>
              <a:t>A case against </a:t>
            </a:r>
            <a:r>
              <a:rPr lang="en-US" sz="5500" b="1" dirty="0" err="1" smtClean="0">
                <a:solidFill>
                  <a:srgbClr val="000000"/>
                </a:solidFill>
                <a:latin typeface="Gill Sans Light"/>
                <a:cs typeface="Gill Sans Light"/>
              </a:rPr>
              <a:t>Asynchronoys</a:t>
            </a:r>
            <a:endParaRPr lang="en-US" sz="2000" b="1" dirty="0">
              <a:solidFill>
                <a:srgbClr val="000000"/>
              </a:solidFill>
              <a:latin typeface="Gill Sans Light"/>
              <a:cs typeface="Gill Sans Light"/>
            </a:endParaRPr>
          </a:p>
        </p:txBody>
      </p:sp>
      <p:sp>
        <p:nvSpPr>
          <p:cNvPr id="6" name="Rectangle 5"/>
          <p:cNvSpPr/>
          <p:nvPr/>
        </p:nvSpPr>
        <p:spPr>
          <a:xfrm>
            <a:off x="0" y="1288145"/>
            <a:ext cx="9144000" cy="3894842"/>
          </a:xfrm>
          <a:prstGeom prst="rect">
            <a:avLst/>
          </a:prstGeom>
          <a:solidFill>
            <a:srgbClr val="0C126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err="1" smtClean="0">
                <a:latin typeface="Gill Sans Light"/>
                <a:cs typeface="Gill Sans Light"/>
              </a:rPr>
              <a:t>Serializability</a:t>
            </a:r>
            <a:r>
              <a:rPr lang="en-US" sz="5500" dirty="0" smtClean="0">
                <a:latin typeface="Gill Sans Light"/>
                <a:cs typeface="Gill Sans Light"/>
              </a:rPr>
              <a:t>:</a:t>
            </a:r>
          </a:p>
          <a:p>
            <a:pPr algn="ctr"/>
            <a:r>
              <a:rPr lang="en-US" sz="5500" dirty="0" err="1" smtClean="0">
                <a:latin typeface="Gill Sans Light"/>
                <a:cs typeface="Gill Sans Light"/>
              </a:rPr>
              <a:t>Hogwild</a:t>
            </a:r>
            <a:r>
              <a:rPr lang="en-US" sz="5500" dirty="0">
                <a:latin typeface="Gill Sans Light"/>
                <a:cs typeface="Gill Sans Light"/>
              </a:rPr>
              <a:t> Model </a:t>
            </a:r>
            <a:r>
              <a:rPr lang="en-US" sz="5500" dirty="0" smtClean="0">
                <a:latin typeface="Gill Sans Light"/>
                <a:cs typeface="Gill Sans Light"/>
              </a:rPr>
              <a:t>≠ SGD Model </a:t>
            </a:r>
            <a:endParaRPr lang="en-US" sz="5500" dirty="0">
              <a:latin typeface="Gill Sans Light"/>
              <a:cs typeface="Gill Sans Light"/>
            </a:endParaRPr>
          </a:p>
        </p:txBody>
      </p:sp>
    </p:spTree>
    <p:extLst>
      <p:ext uri="{BB962C8B-B14F-4D97-AF65-F5344CB8AC3E}">
        <p14:creationId xmlns:p14="http://schemas.microsoft.com/office/powerpoint/2010/main" val="4260508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34440"/>
            <a:ext cx="9144000" cy="1816972"/>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Distributed edge ML</a:t>
            </a:r>
            <a:endParaRPr lang="en-US" sz="5500" dirty="0">
              <a:latin typeface="Gill Sans Light"/>
              <a:cs typeface="Gill Sans Light"/>
            </a:endParaRPr>
          </a:p>
        </p:txBody>
      </p:sp>
    </p:spTree>
    <p:extLst>
      <p:ext uri="{BB962C8B-B14F-4D97-AF65-F5344CB8AC3E}">
        <p14:creationId xmlns:p14="http://schemas.microsoft.com/office/powerpoint/2010/main" val="235438666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p:cNvSpPr txBox="1">
            <a:spLocks/>
          </p:cNvSpPr>
          <p:nvPr/>
        </p:nvSpPr>
        <p:spPr>
          <a:xfrm>
            <a:off x="104214" y="117701"/>
            <a:ext cx="8860273" cy="5029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smtClean="0">
                <a:latin typeface="Gill Sans Light"/>
                <a:cs typeface="Gill Sans Light"/>
              </a:rPr>
              <a:t>Federated Learning</a:t>
            </a:r>
            <a:endParaRPr lang="en-US" sz="4000" dirty="0">
              <a:latin typeface="Gill Sans Light"/>
              <a:cs typeface="Gill Sans Light"/>
            </a:endParaRPr>
          </a:p>
        </p:txBody>
      </p:sp>
      <p:pic>
        <p:nvPicPr>
          <p:cNvPr id="2" name="Picture 1" descr="FederatedLearning_FinalFiles_Flow Char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7" y="666055"/>
            <a:ext cx="8940800" cy="5043170"/>
          </a:xfrm>
          <a:prstGeom prst="rect">
            <a:avLst/>
          </a:prstGeom>
        </p:spPr>
      </p:pic>
      <p:sp>
        <p:nvSpPr>
          <p:cNvPr id="5" name="Rectangle 4"/>
          <p:cNvSpPr/>
          <p:nvPr/>
        </p:nvSpPr>
        <p:spPr>
          <a:xfrm>
            <a:off x="2507720" y="5327050"/>
            <a:ext cx="4032991" cy="1508106"/>
          </a:xfrm>
          <a:prstGeom prst="rect">
            <a:avLst/>
          </a:prstGeom>
          <a:solidFill>
            <a:schemeClr val="tx1"/>
          </a:solidFill>
        </p:spPr>
        <p:txBody>
          <a:bodyPr wrap="square">
            <a:spAutoFit/>
          </a:bodyPr>
          <a:lstStyle/>
          <a:p>
            <a:r>
              <a:rPr lang="en-US" sz="2300" b="1" dirty="0" smtClean="0">
                <a:solidFill>
                  <a:schemeClr val="bg1"/>
                </a:solidFill>
                <a:latin typeface="Gill Sans Light"/>
                <a:cs typeface="Gill Sans Light"/>
              </a:rPr>
              <a:t>Several issues:</a:t>
            </a:r>
          </a:p>
          <a:p>
            <a:pPr marL="342900" indent="-342900">
              <a:buFont typeface="Arial"/>
              <a:buChar char="•"/>
            </a:pPr>
            <a:r>
              <a:rPr lang="en-US" sz="2300" b="1" dirty="0" smtClean="0">
                <a:solidFill>
                  <a:schemeClr val="bg1"/>
                </a:solidFill>
                <a:latin typeface="Gill Sans Light"/>
                <a:cs typeface="Gill Sans Light"/>
              </a:rPr>
              <a:t>Privacy</a:t>
            </a:r>
          </a:p>
          <a:p>
            <a:pPr marL="342900" indent="-342900">
              <a:buFont typeface="Arial"/>
              <a:buChar char="•"/>
            </a:pPr>
            <a:r>
              <a:rPr lang="en-US" sz="2300" b="1" dirty="0" smtClean="0">
                <a:solidFill>
                  <a:schemeClr val="bg1"/>
                </a:solidFill>
                <a:latin typeface="Gill Sans Light"/>
                <a:cs typeface="Gill Sans Light"/>
              </a:rPr>
              <a:t>Scaling</a:t>
            </a:r>
          </a:p>
          <a:p>
            <a:pPr marL="342900" indent="-342900">
              <a:buFont typeface="Arial"/>
              <a:buChar char="•"/>
            </a:pPr>
            <a:r>
              <a:rPr lang="en-US" sz="2300" b="1" dirty="0" smtClean="0">
                <a:solidFill>
                  <a:schemeClr val="bg1"/>
                </a:solidFill>
                <a:latin typeface="Gill Sans Light"/>
                <a:cs typeface="Gill Sans Light"/>
              </a:rPr>
              <a:t>Power consumption</a:t>
            </a:r>
            <a:endParaRPr lang="el-GR" sz="2300" b="1" dirty="0" smtClean="0">
              <a:solidFill>
                <a:schemeClr val="bg1"/>
              </a:solidFill>
              <a:latin typeface="Gill Sans Light"/>
              <a:cs typeface="Gill Sans Light"/>
            </a:endParaRPr>
          </a:p>
        </p:txBody>
      </p:sp>
    </p:spTree>
    <p:extLst>
      <p:ext uri="{BB962C8B-B14F-4D97-AF65-F5344CB8AC3E}">
        <p14:creationId xmlns:p14="http://schemas.microsoft.com/office/powerpoint/2010/main" val="15581381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34440"/>
            <a:ext cx="9144000" cy="1816972"/>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Robustness during inference</a:t>
            </a:r>
            <a:endParaRPr lang="en-US" sz="5500" dirty="0">
              <a:latin typeface="Gill Sans Light"/>
              <a:cs typeface="Gill Sans Light"/>
            </a:endParaRPr>
          </a:p>
        </p:txBody>
      </p:sp>
    </p:spTree>
    <p:extLst>
      <p:ext uri="{BB962C8B-B14F-4D97-AF65-F5344CB8AC3E}">
        <p14:creationId xmlns:p14="http://schemas.microsoft.com/office/powerpoint/2010/main" val="194757000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738" t="25597" r="13644" b="28236"/>
          <a:stretch/>
        </p:blipFill>
        <p:spPr>
          <a:xfrm>
            <a:off x="559027" y="1931974"/>
            <a:ext cx="8034573" cy="2873251"/>
          </a:xfrm>
          <a:prstGeom prst="rect">
            <a:avLst/>
          </a:prstGeom>
        </p:spPr>
      </p:pic>
      <p:sp>
        <p:nvSpPr>
          <p:cNvPr id="5"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dirty="0" smtClean="0">
                <a:solidFill>
                  <a:schemeClr val="bg1"/>
                </a:solidFill>
                <a:latin typeface="Gill Sans Light"/>
                <a:cs typeface="Gill Sans Light"/>
              </a:rPr>
              <a:t>The Failures of Deep Learning</a:t>
            </a:r>
          </a:p>
        </p:txBody>
      </p:sp>
      <p:sp>
        <p:nvSpPr>
          <p:cNvPr id="6" name="Rectangle 5"/>
          <p:cNvSpPr/>
          <p:nvPr/>
        </p:nvSpPr>
        <p:spPr>
          <a:xfrm>
            <a:off x="5440520" y="4882482"/>
            <a:ext cx="3649571" cy="1664662"/>
          </a:xfrm>
          <a:prstGeom prst="rect">
            <a:avLst/>
          </a:prstGeom>
          <a:solidFill>
            <a:srgbClr val="00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0" dirty="0" smtClean="0">
                <a:latin typeface="Gill Sans Light"/>
                <a:cs typeface="Gill Sans Light"/>
              </a:rPr>
              <a:t>WHY?</a:t>
            </a:r>
            <a:endParaRPr lang="en-US" sz="16600" i="1" dirty="0" smtClean="0">
              <a:latin typeface="Gill Sans Light"/>
              <a:cs typeface="Gill Sans Light"/>
            </a:endParaRPr>
          </a:p>
        </p:txBody>
      </p:sp>
    </p:spTree>
    <p:extLst>
      <p:ext uri="{BB962C8B-B14F-4D97-AF65-F5344CB8AC3E}">
        <p14:creationId xmlns:p14="http://schemas.microsoft.com/office/powerpoint/2010/main" val="29181830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Stochastic Gradient Descent</a:t>
            </a:r>
            <a:endParaRPr lang="en-US" sz="5500" dirty="0">
              <a:solidFill>
                <a:srgbClr val="000000"/>
              </a:solidFill>
              <a:latin typeface="Gill Sans Light"/>
              <a:cs typeface="Gill Sans Light"/>
            </a:endParaRPr>
          </a:p>
        </p:txBody>
      </p:sp>
      <p:sp>
        <p:nvSpPr>
          <p:cNvPr id="10" name="Rectangle 9"/>
          <p:cNvSpPr/>
          <p:nvPr/>
        </p:nvSpPr>
        <p:spPr>
          <a:xfrm>
            <a:off x="-159550" y="987726"/>
            <a:ext cx="9426734" cy="5720862"/>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smtClean="0">
                <a:latin typeface="Gill Sans Light"/>
                <a:cs typeface="Gill Sans Light"/>
              </a:rPr>
              <a:t>SGD can take 10+ days on large data sets </a:t>
            </a:r>
          </a:p>
          <a:p>
            <a:pPr algn="ctr"/>
            <a:r>
              <a:rPr lang="en-US" sz="2400" b="1" i="1" dirty="0">
                <a:latin typeface="Gill Sans Light"/>
                <a:cs typeface="Gill Sans Light"/>
              </a:rPr>
              <a:t>[</a:t>
            </a:r>
            <a:r>
              <a:rPr lang="en-US" sz="2400" b="1" i="1" dirty="0" err="1">
                <a:latin typeface="Gill Sans Light"/>
                <a:cs typeface="Gill Sans Light"/>
              </a:rPr>
              <a:t>DawnBench</a:t>
            </a:r>
            <a:r>
              <a:rPr lang="en-US" sz="2400" b="1" i="1" dirty="0">
                <a:latin typeface="Gill Sans Light"/>
                <a:cs typeface="Gill Sans Light"/>
              </a:rPr>
              <a:t>, 2017]</a:t>
            </a:r>
            <a:endParaRPr lang="en-US" sz="1600" b="1" i="1" dirty="0">
              <a:latin typeface="Gill Sans Light"/>
              <a:cs typeface="Gill Sans Light"/>
            </a:endParaRPr>
          </a:p>
          <a:p>
            <a:pPr algn="ctr"/>
            <a:endParaRPr lang="en-US" sz="5500" dirty="0" smtClean="0">
              <a:latin typeface="Gill Sans Light"/>
              <a:cs typeface="Gill Sans Light"/>
            </a:endParaRPr>
          </a:p>
          <a:p>
            <a:pPr algn="ctr"/>
            <a:r>
              <a:rPr lang="en-US" sz="5500" dirty="0" smtClean="0">
                <a:latin typeface="Gill Sans Light"/>
                <a:cs typeface="Gill Sans Light"/>
              </a:rPr>
              <a:t>Goal:</a:t>
            </a:r>
          </a:p>
          <a:p>
            <a:pPr algn="ctr"/>
            <a:r>
              <a:rPr lang="en-US" sz="5500" b="1" i="1" dirty="0" smtClean="0">
                <a:latin typeface="Gill Sans Light"/>
                <a:cs typeface="Gill Sans Light"/>
              </a:rPr>
              <a:t>Speed up Machine Learning</a:t>
            </a:r>
          </a:p>
        </p:txBody>
      </p:sp>
    </p:spTree>
    <p:extLst>
      <p:ext uri="{BB962C8B-B14F-4D97-AF65-F5344CB8AC3E}">
        <p14:creationId xmlns:p14="http://schemas.microsoft.com/office/powerpoint/2010/main" val="3572806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400" dirty="0">
                <a:solidFill>
                  <a:schemeClr val="bg1"/>
                </a:solidFill>
                <a:latin typeface="Gill Sans Light"/>
                <a:cs typeface="Gill Sans Light"/>
              </a:rPr>
              <a:t>The Failures of Deep Learning</a:t>
            </a:r>
          </a:p>
        </p:txBody>
      </p:sp>
      <p:sp>
        <p:nvSpPr>
          <p:cNvPr id="6" name="Rectangle 5"/>
          <p:cNvSpPr/>
          <p:nvPr/>
        </p:nvSpPr>
        <p:spPr>
          <a:xfrm>
            <a:off x="400342" y="5251785"/>
            <a:ext cx="8689750" cy="1664662"/>
          </a:xfrm>
          <a:prstGeom prst="rect">
            <a:avLst/>
          </a:prstGeom>
          <a:solidFill>
            <a:srgbClr val="00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5400" dirty="0">
                <a:latin typeface="Gill Sans Light"/>
                <a:cs typeface="Gill Sans Light"/>
              </a:rPr>
              <a:t>WHY?</a:t>
            </a:r>
            <a:endParaRPr lang="en-US" sz="10400" i="1" dirty="0">
              <a:latin typeface="Gill Sans Light"/>
              <a:cs typeface="Gill Sans Light"/>
            </a:endParaRPr>
          </a:p>
        </p:txBody>
      </p:sp>
      <p:pic>
        <p:nvPicPr>
          <p:cNvPr id="2" name="Picture 1" descr="rifle_turtle.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58" y="1272966"/>
            <a:ext cx="7594600" cy="4165600"/>
          </a:xfrm>
          <a:prstGeom prst="rect">
            <a:avLst/>
          </a:prstGeom>
        </p:spPr>
      </p:pic>
    </p:spTree>
    <p:extLst>
      <p:ext uri="{BB962C8B-B14F-4D97-AF65-F5344CB8AC3E}">
        <p14:creationId xmlns:p14="http://schemas.microsoft.com/office/powerpoint/2010/main" val="41552699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34440"/>
            <a:ext cx="9144000" cy="1816972"/>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Robustness during training</a:t>
            </a:r>
            <a:endParaRPr lang="en-US" sz="5500" dirty="0">
              <a:latin typeface="Gill Sans Light"/>
              <a:cs typeface="Gill Sans Light"/>
            </a:endParaRPr>
          </a:p>
        </p:txBody>
      </p:sp>
    </p:spTree>
    <p:extLst>
      <p:ext uri="{BB962C8B-B14F-4D97-AF65-F5344CB8AC3E}">
        <p14:creationId xmlns:p14="http://schemas.microsoft.com/office/powerpoint/2010/main" val="244391274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74705"/>
            <a:ext cx="9144000" cy="1470025"/>
          </a:xfrm>
        </p:spPr>
        <p:txBody>
          <a:bodyPr>
            <a:noAutofit/>
          </a:bodyPr>
          <a:lstStyle/>
          <a:p>
            <a:pPr algn="r"/>
            <a:r>
              <a:rPr lang="en-US" sz="4800" dirty="0" smtClean="0">
                <a:solidFill>
                  <a:srgbClr val="000000"/>
                </a:solidFill>
                <a:latin typeface="Gill Sans Light"/>
                <a:cs typeface="Gill Sans Light"/>
              </a:rPr>
              <a:t>Robustness: a key Challenge</a:t>
            </a:r>
            <a:endParaRPr lang="en-US" sz="4800" dirty="0">
              <a:solidFill>
                <a:srgbClr val="000000"/>
              </a:solidFill>
              <a:latin typeface="Gill Sans Light"/>
              <a:cs typeface="Gill Sans Light"/>
            </a:endParaRPr>
          </a:p>
        </p:txBody>
      </p:sp>
      <p:sp>
        <p:nvSpPr>
          <p:cNvPr id="3" name="Rectangle 2"/>
          <p:cNvSpPr/>
          <p:nvPr/>
        </p:nvSpPr>
        <p:spPr>
          <a:xfrm>
            <a:off x="0" y="4440988"/>
            <a:ext cx="9144000" cy="830997"/>
          </a:xfrm>
          <a:prstGeom prst="rect">
            <a:avLst/>
          </a:prstGeom>
        </p:spPr>
        <p:txBody>
          <a:bodyPr wrap="square">
            <a:spAutoFit/>
          </a:bodyPr>
          <a:lstStyle/>
          <a:p>
            <a:r>
              <a:rPr lang="en-US" sz="2400" b="1" dirty="0" smtClean="0">
                <a:latin typeface="Gill Sans Light"/>
                <a:cs typeface="Gill Sans Light"/>
              </a:rPr>
              <a:t>“For [</a:t>
            </a:r>
            <a:r>
              <a:rPr lang="mr-IN" sz="2400" b="1" dirty="0" smtClean="0">
                <a:latin typeface="Gill Sans Light"/>
                <a:cs typeface="Gill Sans Light"/>
              </a:rPr>
              <a:t>…</a:t>
            </a:r>
            <a:r>
              <a:rPr lang="en-US" sz="2400" b="1" dirty="0" smtClean="0">
                <a:latin typeface="Gill Sans Light"/>
                <a:cs typeface="Gill Sans Light"/>
              </a:rPr>
              <a:t>] training </a:t>
            </a:r>
            <a:r>
              <a:rPr lang="en-US" sz="2400" b="1" dirty="0">
                <a:latin typeface="Gill Sans Light"/>
                <a:cs typeface="Gill Sans Light"/>
              </a:rPr>
              <a:t>and inference </a:t>
            </a:r>
            <a:r>
              <a:rPr lang="en-US" sz="2400" b="1" dirty="0" smtClean="0">
                <a:latin typeface="Gill Sans Light"/>
                <a:cs typeface="Gill Sans Light"/>
              </a:rPr>
              <a:t>[</a:t>
            </a:r>
            <a:r>
              <a:rPr lang="mr-IN" sz="2400" b="1" dirty="0" smtClean="0">
                <a:latin typeface="Gill Sans Light"/>
                <a:cs typeface="Gill Sans Light"/>
              </a:rPr>
              <a:t>…</a:t>
            </a:r>
            <a:r>
              <a:rPr lang="en-US" sz="2400" b="1" dirty="0" smtClean="0">
                <a:latin typeface="Gill Sans Light"/>
                <a:cs typeface="Gill Sans Light"/>
              </a:rPr>
              <a:t>] </a:t>
            </a:r>
            <a:r>
              <a:rPr lang="en-US" sz="2400" b="1" dirty="0">
                <a:latin typeface="Gill Sans Light"/>
                <a:cs typeface="Gill Sans Light"/>
              </a:rPr>
              <a:t>the importance of </a:t>
            </a:r>
            <a:r>
              <a:rPr lang="en-US" sz="2400" b="1" u="sng" dirty="0">
                <a:latin typeface="Gill Sans Light"/>
                <a:cs typeface="Gill Sans Light"/>
              </a:rPr>
              <a:t>disaster-readiness</a:t>
            </a:r>
            <a:r>
              <a:rPr lang="en-US" sz="2400" b="1" dirty="0">
                <a:latin typeface="Gill Sans Light"/>
                <a:cs typeface="Gill Sans Light"/>
              </a:rPr>
              <a:t> cannot be underestimated</a:t>
            </a:r>
            <a:r>
              <a:rPr lang="en-US" sz="2400" b="1" dirty="0" smtClean="0">
                <a:latin typeface="Gill Sans Light"/>
                <a:cs typeface="Gill Sans Light"/>
              </a:rPr>
              <a:t>.”</a:t>
            </a:r>
            <a:endParaRPr lang="en-US" sz="2400" b="1" dirty="0">
              <a:latin typeface="Gill Sans Light"/>
              <a:cs typeface="Gill Sans Light"/>
            </a:endParaRPr>
          </a:p>
        </p:txBody>
      </p:sp>
      <p:sp>
        <p:nvSpPr>
          <p:cNvPr id="4" name="Rectangle 3"/>
          <p:cNvSpPr/>
          <p:nvPr/>
        </p:nvSpPr>
        <p:spPr>
          <a:xfrm>
            <a:off x="1240106" y="5377009"/>
            <a:ext cx="7933762" cy="830997"/>
          </a:xfrm>
          <a:prstGeom prst="rect">
            <a:avLst/>
          </a:prstGeom>
        </p:spPr>
        <p:txBody>
          <a:bodyPr wrap="square">
            <a:spAutoFit/>
          </a:bodyPr>
          <a:lstStyle/>
          <a:p>
            <a:pPr algn="r"/>
            <a:r>
              <a:rPr lang="en-US" sz="2400" b="1" dirty="0" smtClean="0">
                <a:latin typeface="Gill Sans Light"/>
                <a:cs typeface="Gill Sans Light"/>
              </a:rPr>
              <a:t>“Adversaries </a:t>
            </a:r>
            <a:r>
              <a:rPr lang="en-US" sz="2400" b="1" dirty="0">
                <a:latin typeface="Gill Sans Light"/>
                <a:cs typeface="Gill Sans Light"/>
              </a:rPr>
              <a:t>are </a:t>
            </a:r>
            <a:r>
              <a:rPr lang="en-US" sz="2400" b="1" dirty="0" smtClean="0">
                <a:latin typeface="Gill Sans Light"/>
                <a:cs typeface="Gill Sans Light"/>
              </a:rPr>
              <a:t>constantly searching </a:t>
            </a:r>
            <a:r>
              <a:rPr lang="en-US" sz="2400" b="1" dirty="0">
                <a:latin typeface="Gill Sans Light"/>
                <a:cs typeface="Gill Sans Light"/>
              </a:rPr>
              <a:t>for new </a:t>
            </a:r>
            <a:r>
              <a:rPr lang="en-US" sz="2400" b="1" dirty="0" smtClean="0">
                <a:latin typeface="Gill Sans Light"/>
                <a:cs typeface="Gill Sans Light"/>
              </a:rPr>
              <a:t>[</a:t>
            </a:r>
            <a:r>
              <a:rPr lang="mr-IN" sz="2400" b="1" dirty="0" smtClean="0">
                <a:latin typeface="Gill Sans Light"/>
                <a:cs typeface="Gill Sans Light"/>
              </a:rPr>
              <a:t>…</a:t>
            </a:r>
            <a:r>
              <a:rPr lang="en-US" sz="2400" b="1" dirty="0" smtClean="0">
                <a:latin typeface="Gill Sans Light"/>
                <a:cs typeface="Gill Sans Light"/>
              </a:rPr>
              <a:t>] </a:t>
            </a:r>
            <a:r>
              <a:rPr lang="en-US" sz="2400" b="1" dirty="0">
                <a:latin typeface="Gill Sans Light"/>
                <a:cs typeface="Gill Sans Light"/>
              </a:rPr>
              <a:t>ways to bypass our </a:t>
            </a:r>
            <a:r>
              <a:rPr lang="en-US" sz="2400" b="1" dirty="0" smtClean="0">
                <a:latin typeface="Gill Sans Light"/>
                <a:cs typeface="Gill Sans Light"/>
              </a:rPr>
              <a:t>identifiers [</a:t>
            </a:r>
            <a:r>
              <a:rPr lang="mr-IN" sz="2400" b="1" dirty="0" smtClean="0">
                <a:latin typeface="Gill Sans Light"/>
                <a:cs typeface="Gill Sans Light"/>
              </a:rPr>
              <a:t>…</a:t>
            </a:r>
            <a:r>
              <a:rPr lang="en-US" sz="2400" b="1" dirty="0" smtClean="0">
                <a:latin typeface="Gill Sans Light"/>
                <a:cs typeface="Gill Sans Light"/>
              </a:rPr>
              <a:t>]”</a:t>
            </a:r>
            <a:endParaRPr lang="en-US" sz="2400" b="1" dirty="0">
              <a:latin typeface="Gill Sans Light"/>
              <a:cs typeface="Gill Sans Light"/>
            </a:endParaRPr>
          </a:p>
        </p:txBody>
      </p:sp>
      <p:sp>
        <p:nvSpPr>
          <p:cNvPr id="5" name="Rectangle 4"/>
          <p:cNvSpPr/>
          <p:nvPr/>
        </p:nvSpPr>
        <p:spPr>
          <a:xfrm>
            <a:off x="0" y="6488668"/>
            <a:ext cx="9144000" cy="369332"/>
          </a:xfrm>
          <a:prstGeom prst="rect">
            <a:avLst/>
          </a:prstGeom>
        </p:spPr>
        <p:txBody>
          <a:bodyPr wrap="square">
            <a:spAutoFit/>
          </a:bodyPr>
          <a:lstStyle/>
          <a:p>
            <a:r>
              <a:rPr lang="en-US" b="1" dirty="0">
                <a:solidFill>
                  <a:schemeClr val="tx1">
                    <a:lumMod val="75000"/>
                    <a:lumOff val="25000"/>
                  </a:schemeClr>
                </a:solidFill>
                <a:latin typeface="Gill Sans Light"/>
                <a:cs typeface="Gill Sans Light"/>
              </a:rPr>
              <a:t>Applied Machine Learning at Facebook</a:t>
            </a:r>
            <a:r>
              <a:rPr lang="en-US" b="1" dirty="0" smtClean="0">
                <a:solidFill>
                  <a:schemeClr val="tx1">
                    <a:lumMod val="75000"/>
                    <a:lumOff val="25000"/>
                  </a:schemeClr>
                </a:solidFill>
                <a:latin typeface="Gill Sans Light"/>
                <a:cs typeface="Gill Sans Light"/>
              </a:rPr>
              <a:t>: A </a:t>
            </a:r>
            <a:r>
              <a:rPr lang="en-US" b="1" dirty="0">
                <a:solidFill>
                  <a:schemeClr val="tx1">
                    <a:lumMod val="75000"/>
                    <a:lumOff val="25000"/>
                  </a:schemeClr>
                </a:solidFill>
                <a:latin typeface="Gill Sans Light"/>
                <a:cs typeface="Gill Sans Light"/>
              </a:rPr>
              <a:t>Datacenter Infrastructure </a:t>
            </a:r>
            <a:r>
              <a:rPr lang="en-US" b="1" dirty="0" smtClean="0">
                <a:solidFill>
                  <a:schemeClr val="tx1">
                    <a:lumMod val="75000"/>
                    <a:lumOff val="25000"/>
                  </a:schemeClr>
                </a:solidFill>
                <a:latin typeface="Gill Sans Light"/>
                <a:cs typeface="Gill Sans Light"/>
              </a:rPr>
              <a:t>Perspective [</a:t>
            </a:r>
            <a:r>
              <a:rPr lang="en-US" b="1" dirty="0" err="1" smtClean="0">
                <a:solidFill>
                  <a:schemeClr val="tx1">
                    <a:lumMod val="75000"/>
                    <a:lumOff val="25000"/>
                  </a:schemeClr>
                </a:solidFill>
                <a:latin typeface="Gill Sans Light"/>
                <a:cs typeface="Gill Sans Light"/>
              </a:rPr>
              <a:t>fb</a:t>
            </a:r>
            <a:r>
              <a:rPr lang="en-US" b="1" dirty="0" smtClean="0">
                <a:solidFill>
                  <a:schemeClr val="tx1">
                    <a:lumMod val="75000"/>
                    <a:lumOff val="25000"/>
                  </a:schemeClr>
                </a:solidFill>
                <a:latin typeface="Gill Sans Light"/>
                <a:cs typeface="Gill Sans Light"/>
              </a:rPr>
              <a:t>, HPCA2018]</a:t>
            </a:r>
            <a:endParaRPr lang="en-US" b="1" dirty="0">
              <a:solidFill>
                <a:schemeClr val="tx1">
                  <a:lumMod val="75000"/>
                  <a:lumOff val="25000"/>
                </a:schemeClr>
              </a:solidFill>
              <a:latin typeface="Gill Sans Light"/>
              <a:cs typeface="Gill Sans Light"/>
            </a:endParaRPr>
          </a:p>
        </p:txBody>
      </p:sp>
      <p:pic>
        <p:nvPicPr>
          <p:cNvPr id="6" name="Picture 5" descr="fb_cluster.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0" y="1132003"/>
            <a:ext cx="5677705" cy="3143670"/>
          </a:xfrm>
          <a:prstGeom prst="rect">
            <a:avLst/>
          </a:prstGeom>
        </p:spPr>
      </p:pic>
    </p:spTree>
    <p:extLst>
      <p:ext uri="{BB962C8B-B14F-4D97-AF65-F5344CB8AC3E}">
        <p14:creationId xmlns:p14="http://schemas.microsoft.com/office/powerpoint/2010/main" val="75554077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9"/>
            <a:ext cx="4362822" cy="4273175"/>
          </a:xfrm>
          <a:prstGeom prst="rect">
            <a:avLst/>
          </a:prstGeom>
          <a:ln>
            <a:noFill/>
          </a:ln>
          <a:effectLst>
            <a:softEdge rad="112500"/>
          </a:effectLst>
        </p:spPr>
      </p:pic>
      <p:pic>
        <p:nvPicPr>
          <p:cNvPr id="32" name="Picture 3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832" y="3873653"/>
            <a:ext cx="419100" cy="304800"/>
          </a:xfrm>
          <a:prstGeom prst="rect">
            <a:avLst/>
          </a:prstGeom>
        </p:spPr>
      </p:pic>
      <p:pic>
        <p:nvPicPr>
          <p:cNvPr id="33" name="Picture 3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7051" y="4003523"/>
            <a:ext cx="520700" cy="304800"/>
          </a:xfrm>
          <a:prstGeom prst="rect">
            <a:avLst/>
          </a:prstGeom>
        </p:spPr>
      </p:pic>
      <p:cxnSp>
        <p:nvCxnSpPr>
          <p:cNvPr id="34" name="Straight Arrow Connector 33"/>
          <p:cNvCxnSpPr/>
          <p:nvPr/>
        </p:nvCxnSpPr>
        <p:spPr>
          <a:xfrm flipH="1">
            <a:off x="3071560" y="4068357"/>
            <a:ext cx="593979" cy="25263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230103" y="4228078"/>
            <a:ext cx="128134"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541600" y="4137449"/>
            <a:ext cx="594568"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37" name="Picture 3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7312" y="4279429"/>
            <a:ext cx="419100" cy="330200"/>
          </a:xfrm>
          <a:prstGeom prst="rect">
            <a:avLst/>
          </a:prstGeom>
        </p:spPr>
      </p:pic>
      <p:pic>
        <p:nvPicPr>
          <p:cNvPr id="38" name="Picture 3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1857" y="2032070"/>
            <a:ext cx="2810474" cy="1109397"/>
          </a:xfrm>
          <a:prstGeom prst="rect">
            <a:avLst/>
          </a:prstGeom>
        </p:spPr>
      </p:pic>
      <p:sp>
        <p:nvSpPr>
          <p:cNvPr id="13" name="Rectangle 12"/>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schemeClr val="tx1"/>
                </a:solidFill>
                <a:latin typeface="Gill Sans Light"/>
                <a:cs typeface="Gill Sans Light"/>
              </a:rPr>
              <a:t>i</a:t>
            </a:r>
            <a:r>
              <a:rPr lang="en-US" sz="6000" dirty="0" smtClean="0">
                <a:solidFill>
                  <a:schemeClr val="tx1"/>
                </a:solidFill>
                <a:latin typeface="Gill Sans Light"/>
                <a:cs typeface="Gill Sans Light"/>
              </a:rPr>
              <a:t>s SGD Robust?</a:t>
            </a:r>
            <a:endParaRPr lang="en-US" sz="6000" dirty="0">
              <a:solidFill>
                <a:schemeClr val="tx1"/>
              </a:solidFill>
              <a:latin typeface="Gill Sans Light"/>
              <a:cs typeface="Gill Sans Light"/>
            </a:endParaRPr>
          </a:p>
        </p:txBody>
      </p:sp>
      <p:pic>
        <p:nvPicPr>
          <p:cNvPr id="14" name="Picture 13" descr="cyclades.jpg"/>
          <p:cNvPicPr>
            <a:picLocks noChangeAspect="1"/>
          </p:cNvPicPr>
          <p:nvPr/>
        </p:nvPicPr>
        <p:blipFill rotWithShape="1">
          <a:blip r:embed="rId8">
            <a:extLst>
              <a:ext uri="{28A0092B-C50C-407E-A947-70E740481C1C}">
                <a14:useLocalDpi xmlns:a14="http://schemas.microsoft.com/office/drawing/2010/main" val="0"/>
              </a:ext>
            </a:extLst>
          </a:blip>
          <a:srcRect r="59913"/>
          <a:stretch/>
        </p:blipFill>
        <p:spPr>
          <a:xfrm>
            <a:off x="5550546" y="4409951"/>
            <a:ext cx="1554548" cy="1874228"/>
          </a:xfrm>
          <a:prstGeom prst="rect">
            <a:avLst/>
          </a:prstGeom>
        </p:spPr>
      </p:pic>
      <p:pic>
        <p:nvPicPr>
          <p:cNvPr id="15" name="Picture 14" descr="584999ba7b7d4d76317f600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1111" y="4376221"/>
            <a:ext cx="1216112" cy="1490941"/>
          </a:xfrm>
          <a:prstGeom prst="rect">
            <a:avLst/>
          </a:prstGeom>
        </p:spPr>
      </p:pic>
    </p:spTree>
    <p:extLst>
      <p:ext uri="{BB962C8B-B14F-4D97-AF65-F5344CB8AC3E}">
        <p14:creationId xmlns:p14="http://schemas.microsoft.com/office/powerpoint/2010/main" val="26492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1+#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9"/>
            <a:ext cx="4362822" cy="4273175"/>
          </a:xfrm>
          <a:prstGeom prst="rect">
            <a:avLst/>
          </a:prstGeom>
          <a:ln>
            <a:noFill/>
          </a:ln>
          <a:effectLst>
            <a:softEdge rad="112500"/>
          </a:effectLst>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832" y="3873653"/>
            <a:ext cx="419100" cy="304800"/>
          </a:xfrm>
          <a:prstGeom prst="rect">
            <a:avLst/>
          </a:prstGeom>
        </p:spPr>
      </p:pic>
      <p:cxnSp>
        <p:nvCxnSpPr>
          <p:cNvPr id="10" name="Straight Arrow Connector 9"/>
          <p:cNvCxnSpPr/>
          <p:nvPr/>
        </p:nvCxnSpPr>
        <p:spPr>
          <a:xfrm>
            <a:off x="4834469" y="3030363"/>
            <a:ext cx="0" cy="384792"/>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071560" y="4068357"/>
            <a:ext cx="593979" cy="25263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0103" y="4228078"/>
            <a:ext cx="128134"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541600" y="4137449"/>
            <a:ext cx="594568"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schemeClr val="tx1"/>
                </a:solidFill>
                <a:latin typeface="Gill Sans Light"/>
                <a:cs typeface="Gill Sans Light"/>
              </a:rPr>
              <a:t>i</a:t>
            </a:r>
            <a:r>
              <a:rPr lang="en-US" sz="6000" dirty="0" smtClean="0">
                <a:solidFill>
                  <a:schemeClr val="tx1"/>
                </a:solidFill>
                <a:latin typeface="Gill Sans Light"/>
                <a:cs typeface="Gill Sans Light"/>
              </a:rPr>
              <a:t>s SGD Robust?</a:t>
            </a:r>
            <a:endParaRPr lang="en-US" sz="6000" dirty="0">
              <a:solidFill>
                <a:schemeClr val="tx1"/>
              </a:solidFill>
              <a:latin typeface="Gill Sans Light"/>
              <a:cs typeface="Gill Sans Light"/>
            </a:endParaRPr>
          </a:p>
        </p:txBody>
      </p:sp>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7312" y="4279429"/>
            <a:ext cx="419100" cy="330200"/>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3898" y="2075296"/>
            <a:ext cx="3547604" cy="1102066"/>
          </a:xfrm>
          <a:prstGeom prst="rect">
            <a:avLst/>
          </a:prstGeom>
        </p:spPr>
      </p:pic>
      <p:pic>
        <p:nvPicPr>
          <p:cNvPr id="9" name="Picture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39766" y="3946964"/>
            <a:ext cx="215900" cy="215900"/>
          </a:xfrm>
          <a:prstGeom prst="rect">
            <a:avLst/>
          </a:prstGeom>
        </p:spPr>
      </p:pic>
      <p:pic>
        <p:nvPicPr>
          <p:cNvPr id="3" name="Picture 2" descr="cyclades.jpg"/>
          <p:cNvPicPr>
            <a:picLocks noChangeAspect="1"/>
          </p:cNvPicPr>
          <p:nvPr/>
        </p:nvPicPr>
        <p:blipFill rotWithShape="1">
          <a:blip r:embed="rId8">
            <a:extLst>
              <a:ext uri="{28A0092B-C50C-407E-A947-70E740481C1C}">
                <a14:useLocalDpi xmlns:a14="http://schemas.microsoft.com/office/drawing/2010/main" val="0"/>
              </a:ext>
            </a:extLst>
          </a:blip>
          <a:srcRect r="59913"/>
          <a:stretch/>
        </p:blipFill>
        <p:spPr>
          <a:xfrm>
            <a:off x="5550546" y="4409951"/>
            <a:ext cx="1554548" cy="1874228"/>
          </a:xfrm>
          <a:prstGeom prst="rect">
            <a:avLst/>
          </a:prstGeom>
        </p:spPr>
      </p:pic>
      <p:pic>
        <p:nvPicPr>
          <p:cNvPr id="17" name="Picture 16" descr="584999ba7b7d4d76317f600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21111" y="4376221"/>
            <a:ext cx="1216112" cy="1490941"/>
          </a:xfrm>
          <a:prstGeom prst="rect">
            <a:avLst/>
          </a:prstGeom>
        </p:spPr>
      </p:pic>
    </p:spTree>
    <p:extLst>
      <p:ext uri="{BB962C8B-B14F-4D97-AF65-F5344CB8AC3E}">
        <p14:creationId xmlns:p14="http://schemas.microsoft.com/office/powerpoint/2010/main" val="424527659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0"/>
            <a:ext cx="9144000" cy="1470025"/>
          </a:xfrm>
        </p:spPr>
        <p:txBody>
          <a:bodyPr>
            <a:noAutofit/>
          </a:bodyPr>
          <a:lstStyle/>
          <a:p>
            <a:r>
              <a:rPr lang="en-US" sz="6000" dirty="0" err="1">
                <a:latin typeface="Gill Sans Light"/>
                <a:cs typeface="Gill Sans Light"/>
              </a:rPr>
              <a:t>m</a:t>
            </a:r>
            <a:r>
              <a:rPr lang="en-US" sz="6000" dirty="0" err="1" smtClean="0">
                <a:latin typeface="Gill Sans Light"/>
                <a:cs typeface="Gill Sans Light"/>
              </a:rPr>
              <a:t>inibatch</a:t>
            </a:r>
            <a:r>
              <a:rPr lang="en-US" sz="6000" dirty="0" smtClean="0">
                <a:latin typeface="Gill Sans Light"/>
                <a:cs typeface="Gill Sans Light"/>
              </a:rPr>
              <a:t> SGD </a:t>
            </a:r>
            <a:r>
              <a:rPr lang="en-US" sz="6000" dirty="0">
                <a:latin typeface="Gill Sans Light"/>
                <a:cs typeface="Gill Sans Light"/>
              </a:rPr>
              <a:t>is </a:t>
            </a:r>
            <a:r>
              <a:rPr lang="en-US" sz="6000" dirty="0" smtClean="0">
                <a:latin typeface="Gill Sans Light"/>
                <a:cs typeface="Gill Sans Light"/>
              </a:rPr>
              <a:t>not Robust</a:t>
            </a:r>
            <a:endParaRPr lang="en-US" sz="6000" dirty="0">
              <a:latin typeface="Gill Sans Light"/>
              <a:cs typeface="Gill Sans Light"/>
            </a:endParaRPr>
          </a:p>
        </p:txBody>
      </p:sp>
      <p:sp>
        <p:nvSpPr>
          <p:cNvPr id="3" name="Rounded Rectangle 2"/>
          <p:cNvSpPr/>
          <p:nvPr/>
        </p:nvSpPr>
        <p:spPr>
          <a:xfrm>
            <a:off x="181790" y="1650812"/>
            <a:ext cx="8816377" cy="1981988"/>
          </a:xfrm>
          <a:prstGeom prst="roundRect">
            <a:avLst>
              <a:gd name="adj" fmla="val 310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latin typeface="Gill Sans Light"/>
                <a:cs typeface="Gill Sans Light"/>
              </a:rPr>
              <a:t>Lemma:</a:t>
            </a:r>
          </a:p>
          <a:p>
            <a:pPr algn="ctr"/>
            <a:r>
              <a:rPr lang="en-US" sz="3200" i="1" dirty="0" smtClean="0">
                <a:solidFill>
                  <a:schemeClr val="bg1"/>
                </a:solidFill>
                <a:latin typeface="Gill Sans Light"/>
                <a:cs typeface="Gill Sans Light"/>
              </a:rPr>
              <a:t>A single adversary can arbitrarily corrupt the model, even if it’s sending the “correct” direction update.</a:t>
            </a:r>
            <a:endParaRPr lang="en-US" sz="3200" i="1" dirty="0">
              <a:solidFill>
                <a:schemeClr val="bg1"/>
              </a:solidFill>
              <a:latin typeface="Gill Sans Light"/>
              <a:cs typeface="Gill Sans Light"/>
            </a:endParaRPr>
          </a:p>
        </p:txBody>
      </p:sp>
      <p:pic>
        <p:nvPicPr>
          <p:cNvPr id="5" name="Picture 4" descr="local_m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4241" y="3744427"/>
            <a:ext cx="3879740" cy="3113573"/>
          </a:xfrm>
          <a:prstGeom prst="rect">
            <a:avLst/>
          </a:prstGeom>
        </p:spPr>
      </p:pic>
      <p:cxnSp>
        <p:nvCxnSpPr>
          <p:cNvPr id="6" name="Straight Connector 5"/>
          <p:cNvCxnSpPr/>
          <p:nvPr/>
        </p:nvCxnSpPr>
        <p:spPr>
          <a:xfrm flipH="1">
            <a:off x="6238700" y="4701578"/>
            <a:ext cx="146532" cy="268301"/>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6086300" y="4663678"/>
            <a:ext cx="298932" cy="115901"/>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427040" y="4674779"/>
            <a:ext cx="196903" cy="447984"/>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271256" y="4571338"/>
            <a:ext cx="227939" cy="235741"/>
          </a:xfrm>
          <a:prstGeom prst="ellipse">
            <a:avLst/>
          </a:prstGeom>
          <a:solidFill>
            <a:srgbClr val="FB3D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7" idx="5"/>
          </p:cNvCxnSpPr>
          <p:nvPr/>
        </p:nvCxnSpPr>
        <p:spPr>
          <a:xfrm>
            <a:off x="6465814" y="4772556"/>
            <a:ext cx="677654" cy="1533485"/>
          </a:xfrm>
          <a:prstGeom prst="line">
            <a:avLst/>
          </a:prstGeom>
          <a:ln w="38100" cmpd="sng">
            <a:solidFill>
              <a:srgbClr val="A30003"/>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11" name="Rounded Rectangle 10"/>
          <p:cNvSpPr/>
          <p:nvPr/>
        </p:nvSpPr>
        <p:spPr>
          <a:xfrm>
            <a:off x="0" y="1132856"/>
            <a:ext cx="9967185" cy="6140010"/>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smtClean="0">
                <a:solidFill>
                  <a:schemeClr val="bg1"/>
                </a:solidFill>
                <a:latin typeface="Gill Sans Light"/>
                <a:cs typeface="Gill Sans Light"/>
              </a:rPr>
              <a:t>Can we build a robust version of SGD that is:</a:t>
            </a:r>
          </a:p>
          <a:p>
            <a:endParaRPr lang="en-US" sz="4400" dirty="0" smtClean="0">
              <a:solidFill>
                <a:schemeClr val="bg1"/>
              </a:solidFill>
              <a:latin typeface="Gill Sans Light"/>
              <a:cs typeface="Gill Sans Light"/>
            </a:endParaRPr>
          </a:p>
          <a:p>
            <a:r>
              <a:rPr lang="en-US" sz="4400" dirty="0" smtClean="0">
                <a:solidFill>
                  <a:schemeClr val="bg1"/>
                </a:solidFill>
                <a:latin typeface="Gill Sans Light"/>
                <a:cs typeface="Gill Sans Light"/>
              </a:rPr>
              <a:t>+ cheap</a:t>
            </a:r>
          </a:p>
          <a:p>
            <a:r>
              <a:rPr lang="en-US" sz="4400" dirty="0" smtClean="0">
                <a:solidFill>
                  <a:schemeClr val="bg1"/>
                </a:solidFill>
                <a:latin typeface="Gill Sans Light"/>
                <a:cs typeface="Gill Sans Light"/>
              </a:rPr>
              <a:t>+ easy convergence</a:t>
            </a:r>
          </a:p>
          <a:p>
            <a:r>
              <a:rPr lang="en-US" sz="4400" dirty="0" smtClean="0">
                <a:solidFill>
                  <a:schemeClr val="bg1"/>
                </a:solidFill>
                <a:latin typeface="Gill Sans Light"/>
                <a:cs typeface="Gill Sans Light"/>
              </a:rPr>
              <a:t>+ vanilla SGD model = robust SGD model</a:t>
            </a:r>
          </a:p>
          <a:p>
            <a:endParaRPr lang="en-US" sz="4000" dirty="0" smtClean="0">
              <a:solidFill>
                <a:schemeClr val="bg1"/>
              </a:solidFill>
              <a:latin typeface="Gill Sans Light"/>
              <a:cs typeface="Gill Sans Light"/>
            </a:endParaRPr>
          </a:p>
        </p:txBody>
      </p:sp>
    </p:spTree>
    <p:extLst>
      <p:ext uri="{BB962C8B-B14F-4D97-AF65-F5344CB8AC3E}">
        <p14:creationId xmlns:p14="http://schemas.microsoft.com/office/powerpoint/2010/main" val="4158755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ppt_x</p:attrName>
                                        </p:attrNameLst>
                                      </p:cBhvr>
                                      <p:tavLst>
                                        <p:tav tm="0">
                                          <p:val>
                                            <p:strVal val="#ppt_x+#ppt_w*1.125000"/>
                                          </p:val>
                                        </p:tav>
                                        <p:tav tm="100000">
                                          <p:val>
                                            <p:strVal val="#ppt_x"/>
                                          </p:val>
                                        </p:tav>
                                      </p:tavLst>
                                    </p:anim>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What’s coming next</a:t>
            </a:r>
            <a:endParaRPr lang="en-US" sz="5500" dirty="0">
              <a:solidFill>
                <a:srgbClr val="000000"/>
              </a:solidFill>
              <a:latin typeface="Gill Sans Light"/>
              <a:cs typeface="Gill Sans Light"/>
            </a:endParaRPr>
          </a:p>
        </p:txBody>
      </p:sp>
      <p:sp>
        <p:nvSpPr>
          <p:cNvPr id="4" name="TextBox 3"/>
          <p:cNvSpPr txBox="1"/>
          <p:nvPr/>
        </p:nvSpPr>
        <p:spPr>
          <a:xfrm>
            <a:off x="35496" y="648838"/>
            <a:ext cx="9199954" cy="6494085"/>
          </a:xfrm>
          <a:prstGeom prst="rect">
            <a:avLst/>
          </a:prstGeom>
          <a:noFill/>
        </p:spPr>
        <p:txBody>
          <a:bodyPr wrap="none" rtlCol="0">
            <a:spAutoFit/>
          </a:bodyPr>
          <a:lstStyle/>
          <a:p>
            <a:pPr marL="571500" indent="-571500">
              <a:buFontTx/>
              <a:buChar char="-"/>
            </a:pPr>
            <a:endParaRPr lang="en-US" sz="3200" dirty="0" smtClean="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Understanding mini-batch SGD performance</a:t>
            </a:r>
          </a:p>
          <a:p>
            <a:endParaRPr lang="en-US" sz="3200" dirty="0">
              <a:solidFill>
                <a:srgbClr val="000000"/>
              </a:solidFill>
              <a:latin typeface="Gill Sans Light"/>
              <a:cs typeface="Gill Sans Light"/>
            </a:endParaRPr>
          </a:p>
          <a:p>
            <a:pPr marL="571500" indent="-571500">
              <a:buFontTx/>
              <a:buChar char="-"/>
            </a:pPr>
            <a:r>
              <a:rPr lang="en-US" sz="3200" dirty="0" err="1" smtClean="0">
                <a:solidFill>
                  <a:srgbClr val="000000"/>
                </a:solidFill>
                <a:latin typeface="Gill Sans Light"/>
                <a:cs typeface="Gill Sans Light"/>
              </a:rPr>
              <a:t>Hogwild</a:t>
            </a:r>
            <a:r>
              <a:rPr lang="en-US" sz="3200" dirty="0" smtClean="0">
                <a:solidFill>
                  <a:srgbClr val="000000"/>
                </a:solidFill>
                <a:latin typeface="Gill Sans Light"/>
                <a:cs typeface="Gill Sans Light"/>
              </a:rPr>
              <a:t> and theoretical challenges</a:t>
            </a:r>
          </a:p>
          <a:p>
            <a:endParaRPr lang="en-US" sz="3200" dirty="0" smtClean="0">
              <a:solidFill>
                <a:srgbClr val="000000"/>
              </a:solidFill>
              <a:latin typeface="Gill Sans Light"/>
              <a:cs typeface="Gill Sans Light"/>
            </a:endParaRPr>
          </a:p>
          <a:p>
            <a:pPr marL="571500" indent="-571500">
              <a:buFontTx/>
              <a:buChar char="-"/>
            </a:pPr>
            <a:r>
              <a:rPr lang="en-US" sz="3200" dirty="0" err="1" smtClean="0">
                <a:solidFill>
                  <a:srgbClr val="000000"/>
                </a:solidFill>
                <a:latin typeface="Gill Sans Light"/>
                <a:cs typeface="Gill Sans Light"/>
              </a:rPr>
              <a:t>Serializable</a:t>
            </a:r>
            <a:r>
              <a:rPr lang="en-US" sz="3200" dirty="0" smtClean="0">
                <a:solidFill>
                  <a:srgbClr val="000000"/>
                </a:solidFill>
                <a:latin typeface="Gill Sans Light"/>
                <a:cs typeface="Gill Sans Light"/>
              </a:rPr>
              <a:t> + asynchronous SGD algorithms</a:t>
            </a:r>
          </a:p>
          <a:p>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QSGD and low communication schemes</a:t>
            </a:r>
          </a:p>
          <a:p>
            <a:pPr marL="571500" indent="-571500">
              <a:buFontTx/>
              <a:buChar char="-"/>
            </a:pPr>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Straggler Nodes and ways to overcome them</a:t>
            </a:r>
          </a:p>
          <a:p>
            <a:pPr marL="571500" indent="-571500">
              <a:buFontTx/>
              <a:buChar char="-"/>
            </a:pPr>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Adversarial attacks, why they happen, how to defend</a:t>
            </a:r>
          </a:p>
          <a:p>
            <a:endParaRPr lang="en-US" sz="3200" dirty="0" smtClean="0">
              <a:solidFill>
                <a:srgbClr val="000000"/>
              </a:solidFill>
              <a:latin typeface="Gill Sans Light"/>
              <a:cs typeface="Gill Sans Light"/>
            </a:endParaRPr>
          </a:p>
        </p:txBody>
      </p:sp>
    </p:spTree>
    <p:extLst>
      <p:ext uri="{BB962C8B-B14F-4D97-AF65-F5344CB8AC3E}">
        <p14:creationId xmlns:p14="http://schemas.microsoft.com/office/powerpoint/2010/main" val="2820519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spect="1"/>
          </p:cNvSpPr>
          <p:nvPr/>
        </p:nvSpPr>
        <p:spPr>
          <a:xfrm rot="20573928">
            <a:off x="2159390" y="2600498"/>
            <a:ext cx="2741892" cy="2350983"/>
          </a:xfrm>
          <a:prstGeom prst="ellipse">
            <a:avLst/>
          </a:prstGeom>
          <a:solidFill>
            <a:srgbClr val="137CF8">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tx1"/>
                </a:solidFill>
                <a:latin typeface="Gill Sans Light"/>
                <a:cs typeface="Gill Sans Light"/>
              </a:rPr>
              <a:t>Info/Coding</a:t>
            </a:r>
          </a:p>
          <a:p>
            <a:pPr algn="ctr"/>
            <a:r>
              <a:rPr lang="en-US" sz="2300" dirty="0" smtClean="0">
                <a:solidFill>
                  <a:schemeClr val="tx1"/>
                </a:solidFill>
                <a:latin typeface="Gill Sans Light"/>
                <a:cs typeface="Gill Sans Light"/>
              </a:rPr>
              <a:t>Theory</a:t>
            </a:r>
            <a:endParaRPr lang="en-US" sz="2300" dirty="0">
              <a:solidFill>
                <a:schemeClr val="tx1"/>
              </a:solidFill>
              <a:latin typeface="Gill Sans Light"/>
              <a:cs typeface="Gill Sans Light"/>
            </a:endParaRPr>
          </a:p>
        </p:txBody>
      </p:sp>
      <p:sp>
        <p:nvSpPr>
          <p:cNvPr id="6" name="Oval 5"/>
          <p:cNvSpPr>
            <a:spLocks noChangeAspect="1"/>
          </p:cNvSpPr>
          <p:nvPr/>
        </p:nvSpPr>
        <p:spPr>
          <a:xfrm>
            <a:off x="3430972" y="1540833"/>
            <a:ext cx="2447890" cy="1976745"/>
          </a:xfrm>
          <a:prstGeom prst="ellipse">
            <a:avLst/>
          </a:prstGeom>
          <a:solidFill>
            <a:srgbClr val="D33072">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tx1"/>
                </a:solidFill>
                <a:latin typeface="Gill Sans Light"/>
                <a:cs typeface="Gill Sans Light"/>
              </a:rPr>
              <a:t>Optimization</a:t>
            </a:r>
          </a:p>
          <a:p>
            <a:pPr algn="ctr"/>
            <a:endParaRPr lang="en-US" sz="2300" dirty="0">
              <a:solidFill>
                <a:schemeClr val="tx1"/>
              </a:solidFill>
              <a:latin typeface="Gill Sans Light"/>
              <a:cs typeface="Gill Sans Light"/>
            </a:endParaRPr>
          </a:p>
          <a:p>
            <a:pPr algn="ctr"/>
            <a:endParaRPr lang="en-US" sz="2300" dirty="0">
              <a:solidFill>
                <a:schemeClr val="tx1"/>
              </a:solidFill>
              <a:latin typeface="Gill Sans Light"/>
              <a:cs typeface="Gill Sans Light"/>
            </a:endParaRPr>
          </a:p>
        </p:txBody>
      </p:sp>
      <p:sp>
        <p:nvSpPr>
          <p:cNvPr id="7" name="Oval 6"/>
          <p:cNvSpPr>
            <a:spLocks noChangeAspect="1"/>
          </p:cNvSpPr>
          <p:nvPr/>
        </p:nvSpPr>
        <p:spPr>
          <a:xfrm rot="1329853">
            <a:off x="4425952" y="2736320"/>
            <a:ext cx="2749932" cy="2207560"/>
          </a:xfrm>
          <a:prstGeom prst="ellipse">
            <a:avLst/>
          </a:prstGeom>
          <a:solidFill>
            <a:srgbClr val="323E9D">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tx1"/>
                </a:solidFill>
                <a:latin typeface="Gill Sans Light"/>
                <a:cs typeface="Gill Sans Light"/>
              </a:rPr>
              <a:t>Distributed </a:t>
            </a:r>
          </a:p>
          <a:p>
            <a:pPr algn="ctr"/>
            <a:r>
              <a:rPr lang="en-US" sz="2300" dirty="0" smtClean="0">
                <a:solidFill>
                  <a:schemeClr val="tx1"/>
                </a:solidFill>
                <a:latin typeface="Gill Sans Light"/>
                <a:cs typeface="Gill Sans Light"/>
              </a:rPr>
              <a:t>Systems</a:t>
            </a:r>
            <a:endParaRPr lang="en-US" sz="2300" dirty="0">
              <a:solidFill>
                <a:schemeClr val="tx1"/>
              </a:solidFill>
              <a:latin typeface="Gill Sans Light"/>
              <a:cs typeface="Gill Sans Light"/>
            </a:endParaRPr>
          </a:p>
        </p:txBody>
      </p:sp>
      <p:pic>
        <p:nvPicPr>
          <p:cNvPr id="10" name="Picture 9" descr="dfdf0141dfb121dadba1996d59ed2a5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613" y="2176340"/>
            <a:ext cx="2266513" cy="2266513"/>
          </a:xfrm>
          <a:prstGeom prst="rect">
            <a:avLst/>
          </a:prstGeom>
        </p:spPr>
      </p:pic>
      <p:sp>
        <p:nvSpPr>
          <p:cNvPr id="11" name="Rectangle 10"/>
          <p:cNvSpPr/>
          <p:nvPr/>
        </p:nvSpPr>
        <p:spPr>
          <a:xfrm>
            <a:off x="5695576" y="497865"/>
            <a:ext cx="2925481" cy="652605"/>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You want to be here</a:t>
            </a:r>
            <a:endParaRPr lang="en-US" sz="2500" dirty="0">
              <a:latin typeface="Gill Sans Light"/>
              <a:cs typeface="Gill Sans Light"/>
            </a:endParaRPr>
          </a:p>
        </p:txBody>
      </p:sp>
      <p:cxnSp>
        <p:nvCxnSpPr>
          <p:cNvPr id="12" name="Curved Connector 11"/>
          <p:cNvCxnSpPr>
            <a:stCxn id="11" idx="1"/>
          </p:cNvCxnSpPr>
          <p:nvPr/>
        </p:nvCxnSpPr>
        <p:spPr>
          <a:xfrm rot="10800000" flipV="1">
            <a:off x="4721416" y="824168"/>
            <a:ext cx="974161" cy="2462890"/>
          </a:xfrm>
          <a:prstGeom prst="curvedConnector2">
            <a:avLst/>
          </a:prstGeom>
          <a:ln w="57150" cmpd="sng">
            <a:solidFill>
              <a:srgbClr val="C62E5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0748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p:cNvSpPr/>
          <p:nvPr/>
        </p:nvSpPr>
        <p:spPr>
          <a:xfrm>
            <a:off x="0" y="0"/>
            <a:ext cx="9144000" cy="14258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Idea:</a:t>
            </a:r>
          </a:p>
          <a:p>
            <a:pPr algn="ctr"/>
            <a:r>
              <a:rPr lang="en-US" sz="5000" dirty="0" smtClean="0">
                <a:latin typeface="Gill Sans Light"/>
                <a:cs typeface="Gill Sans Light"/>
              </a:rPr>
              <a:t>Train at scale</a:t>
            </a:r>
            <a:endParaRPr lang="en-US" sz="5400" dirty="0">
              <a:latin typeface="Gill Sans Light"/>
              <a:cs typeface="Gill Sans Light"/>
            </a:endParaRPr>
          </a:p>
        </p:txBody>
      </p:sp>
      <p:pic>
        <p:nvPicPr>
          <p:cNvPr id="3" name="Picture 2"/>
          <p:cNvPicPr>
            <a:picLocks noChangeAspect="1"/>
          </p:cNvPicPr>
          <p:nvPr/>
        </p:nvPicPr>
        <p:blipFill>
          <a:blip r:embed="rId2"/>
          <a:stretch>
            <a:fillRect/>
          </a:stretch>
        </p:blipFill>
        <p:spPr>
          <a:xfrm>
            <a:off x="352778" y="1552898"/>
            <a:ext cx="8438444" cy="5274028"/>
          </a:xfrm>
          <a:prstGeom prst="rect">
            <a:avLst/>
          </a:prstGeom>
        </p:spPr>
      </p:pic>
    </p:spTree>
    <p:extLst>
      <p:ext uri="{BB962C8B-B14F-4D97-AF65-F5344CB8AC3E}">
        <p14:creationId xmlns:p14="http://schemas.microsoft.com/office/powerpoint/2010/main" val="1701468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311211"/>
            <a:ext cx="9144000" cy="1470025"/>
          </a:xfrm>
        </p:spPr>
        <p:txBody>
          <a:bodyPr>
            <a:noAutofit/>
          </a:bodyPr>
          <a:lstStyle/>
          <a:p>
            <a:r>
              <a:rPr lang="en-US" sz="4500" dirty="0" smtClean="0">
                <a:solidFill>
                  <a:srgbClr val="000000"/>
                </a:solidFill>
                <a:latin typeface="Gill Sans Light"/>
                <a:cs typeface="Gill Sans Light"/>
              </a:rPr>
              <a:t>Platforms</a:t>
            </a:r>
            <a:endParaRPr lang="en-US" sz="4500" dirty="0">
              <a:solidFill>
                <a:srgbClr val="000000"/>
              </a:solidFill>
              <a:latin typeface="Gill Sans Light"/>
              <a:cs typeface="Gill Sans Light"/>
            </a:endParaRPr>
          </a:p>
        </p:txBody>
      </p:sp>
      <p:sp>
        <p:nvSpPr>
          <p:cNvPr id="18" name="Rounded Rectangle 17"/>
          <p:cNvSpPr/>
          <p:nvPr/>
        </p:nvSpPr>
        <p:spPr>
          <a:xfrm>
            <a:off x="0" y="830028"/>
            <a:ext cx="9181480" cy="40885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Parallel</a:t>
            </a:r>
            <a:endParaRPr lang="en-US" sz="2400" i="1" dirty="0">
              <a:solidFill>
                <a:srgbClr val="FFFFFF"/>
              </a:solidFill>
              <a:latin typeface="Gill Sans Light"/>
              <a:cs typeface="Gill Sans Light"/>
            </a:endParaRPr>
          </a:p>
        </p:txBody>
      </p:sp>
      <p:grpSp>
        <p:nvGrpSpPr>
          <p:cNvPr id="4" name="Group 3"/>
          <p:cNvGrpSpPr/>
          <p:nvPr/>
        </p:nvGrpSpPr>
        <p:grpSpPr>
          <a:xfrm>
            <a:off x="37480" y="1238885"/>
            <a:ext cx="3287611" cy="1726678"/>
            <a:chOff x="37480" y="1238885"/>
            <a:chExt cx="3287611" cy="1726678"/>
          </a:xfrm>
        </p:grpSpPr>
        <p:sp>
          <p:nvSpPr>
            <p:cNvPr id="16" name="Rectangle 15"/>
            <p:cNvSpPr/>
            <p:nvPr/>
          </p:nvSpPr>
          <p:spPr>
            <a:xfrm>
              <a:off x="37480" y="1238885"/>
              <a:ext cx="3287611" cy="415498"/>
            </a:xfrm>
            <a:prstGeom prst="rect">
              <a:avLst/>
            </a:prstGeom>
          </p:spPr>
          <p:txBody>
            <a:bodyPr wrap="square">
              <a:spAutoFit/>
            </a:bodyPr>
            <a:lstStyle/>
            <a:p>
              <a:r>
                <a:rPr lang="en-US" sz="2100" b="1" dirty="0" smtClean="0">
                  <a:latin typeface="Gill Sans Light"/>
                  <a:cs typeface="Gill Sans Light"/>
                </a:rPr>
                <a:t>Single machine, multicore</a:t>
              </a:r>
            </a:p>
          </p:txBody>
        </p:sp>
        <p:pic>
          <p:nvPicPr>
            <p:cNvPr id="15" name="Picture 14"/>
            <p:cNvPicPr>
              <a:picLocks noChangeAspect="1"/>
            </p:cNvPicPr>
            <p:nvPr/>
          </p:nvPicPr>
          <p:blipFill rotWithShape="1">
            <a:blip r:embed="rId3"/>
            <a:srcRect l="52784" t="29048" r="-610" b="53876"/>
            <a:stretch/>
          </p:blipFill>
          <p:spPr>
            <a:xfrm>
              <a:off x="285006" y="2364339"/>
              <a:ext cx="2461225" cy="601224"/>
            </a:xfrm>
            <a:prstGeom prst="rect">
              <a:avLst/>
            </a:prstGeom>
          </p:spPr>
        </p:pic>
      </p:grpSp>
      <p:grpSp>
        <p:nvGrpSpPr>
          <p:cNvPr id="5" name="Group 4"/>
          <p:cNvGrpSpPr/>
          <p:nvPr/>
        </p:nvGrpSpPr>
        <p:grpSpPr>
          <a:xfrm>
            <a:off x="5503722" y="1239587"/>
            <a:ext cx="2814799" cy="2341219"/>
            <a:chOff x="5503722" y="1239587"/>
            <a:chExt cx="2814799" cy="2341219"/>
          </a:xfrm>
        </p:grpSpPr>
        <p:pic>
          <p:nvPicPr>
            <p:cNvPr id="11" name="Picture 10"/>
            <p:cNvPicPr>
              <a:picLocks noChangeAspect="1"/>
            </p:cNvPicPr>
            <p:nvPr/>
          </p:nvPicPr>
          <p:blipFill>
            <a:blip r:embed="rId3"/>
            <a:stretch>
              <a:fillRect/>
            </a:stretch>
          </p:blipFill>
          <p:spPr>
            <a:xfrm>
              <a:off x="5503722" y="1655085"/>
              <a:ext cx="2814799" cy="1925721"/>
            </a:xfrm>
            <a:prstGeom prst="rect">
              <a:avLst/>
            </a:prstGeom>
          </p:spPr>
        </p:pic>
        <p:sp>
          <p:nvSpPr>
            <p:cNvPr id="2" name="Rectangle 1"/>
            <p:cNvSpPr/>
            <p:nvPr/>
          </p:nvSpPr>
          <p:spPr>
            <a:xfrm>
              <a:off x="5806141" y="1239587"/>
              <a:ext cx="2330292" cy="415498"/>
            </a:xfrm>
            <a:prstGeom prst="rect">
              <a:avLst/>
            </a:prstGeom>
          </p:spPr>
          <p:txBody>
            <a:bodyPr wrap="none">
              <a:spAutoFit/>
            </a:bodyPr>
            <a:lstStyle/>
            <a:p>
              <a:r>
                <a:rPr lang="en-US" sz="2100" b="1" dirty="0" smtClean="0">
                  <a:latin typeface="Gill Sans Light"/>
                  <a:cs typeface="Gill Sans Light"/>
                </a:rPr>
                <a:t>Multi-socket NUMA</a:t>
              </a:r>
              <a:endParaRPr lang="en-US" sz="2100" b="1" dirty="0">
                <a:latin typeface="Gill Sans Light"/>
                <a:cs typeface="Gill Sans Light"/>
              </a:endParaRPr>
            </a:p>
          </p:txBody>
        </p:sp>
      </p:grpSp>
      <p:sp>
        <p:nvSpPr>
          <p:cNvPr id="17" name="Rounded Rectangle 16"/>
          <p:cNvSpPr/>
          <p:nvPr/>
        </p:nvSpPr>
        <p:spPr>
          <a:xfrm>
            <a:off x="-37480" y="3650591"/>
            <a:ext cx="9181480" cy="40885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Distributed</a:t>
            </a:r>
            <a:endParaRPr lang="en-US" sz="2400" i="1" dirty="0">
              <a:solidFill>
                <a:srgbClr val="FFFFFF"/>
              </a:solidFill>
              <a:latin typeface="Gill Sans Light"/>
              <a:cs typeface="Gill Sans Light"/>
            </a:endParaRPr>
          </a:p>
        </p:txBody>
      </p:sp>
      <p:pic>
        <p:nvPicPr>
          <p:cNvPr id="6" name="Picture 5"/>
          <p:cNvPicPr>
            <a:picLocks noChangeAspect="1"/>
          </p:cNvPicPr>
          <p:nvPr/>
        </p:nvPicPr>
        <p:blipFill>
          <a:blip r:embed="rId4"/>
          <a:stretch>
            <a:fillRect/>
          </a:stretch>
        </p:blipFill>
        <p:spPr>
          <a:xfrm>
            <a:off x="421029" y="4055477"/>
            <a:ext cx="2904062" cy="2802523"/>
          </a:xfrm>
          <a:prstGeom prst="rect">
            <a:avLst/>
          </a:prstGeom>
        </p:spPr>
      </p:pic>
      <p:pic>
        <p:nvPicPr>
          <p:cNvPr id="8" name="Picture 7" descr="edge-computing-diagram-1024x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6295" y="3980124"/>
            <a:ext cx="5677705" cy="2838853"/>
          </a:xfrm>
          <a:prstGeom prst="rect">
            <a:avLst/>
          </a:prstGeom>
        </p:spPr>
      </p:pic>
    </p:spTree>
    <p:extLst>
      <p:ext uri="{BB962C8B-B14F-4D97-AF65-F5344CB8AC3E}">
        <p14:creationId xmlns:p14="http://schemas.microsoft.com/office/powerpoint/2010/main" val="2145968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p:tgtEl>
                                          <p:spTgt spid="17"/>
                                        </p:tgtEl>
                                        <p:attrNameLst>
                                          <p:attrName>ppt_x</p:attrName>
                                        </p:attrNameLst>
                                      </p:cBhvr>
                                      <p:tavLst>
                                        <p:tav tm="0">
                                          <p:val>
                                            <p:strVal val="#ppt_x-#ppt_w*1.125000"/>
                                          </p:val>
                                        </p:tav>
                                        <p:tav tm="100000">
                                          <p:val>
                                            <p:strVal val="#ppt_x"/>
                                          </p:val>
                                        </p:tav>
                                      </p:tavLst>
                                    </p:anim>
                                    <p:animEffect transition="in" filter="wipe(righ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Parallel vs. Distributed</a:t>
            </a:r>
            <a:endParaRPr lang="en-US" sz="5400" dirty="0">
              <a:latin typeface="Gill Sans Light"/>
              <a:cs typeface="Gill Sans Light"/>
            </a:endParaRPr>
          </a:p>
        </p:txBody>
      </p:sp>
      <p:sp>
        <p:nvSpPr>
          <p:cNvPr id="6" name="TextBox 5"/>
          <p:cNvSpPr txBox="1"/>
          <p:nvPr/>
        </p:nvSpPr>
        <p:spPr>
          <a:xfrm>
            <a:off x="35496" y="1608781"/>
            <a:ext cx="8789586" cy="4708981"/>
          </a:xfrm>
          <a:prstGeom prst="rect">
            <a:avLst/>
          </a:prstGeom>
          <a:noFill/>
        </p:spPr>
        <p:txBody>
          <a:bodyPr wrap="none" rtlCol="0">
            <a:spAutoFit/>
          </a:bodyPr>
          <a:lstStyle/>
          <a:p>
            <a:pPr marL="571500" indent="-571500">
              <a:buFontTx/>
              <a:buChar char="-"/>
            </a:pPr>
            <a:r>
              <a:rPr lang="en-US" sz="2500" dirty="0" smtClean="0">
                <a:solidFill>
                  <a:srgbClr val="000000"/>
                </a:solidFill>
                <a:latin typeface="Gill Sans Light"/>
                <a:cs typeface="Gill Sans Light"/>
              </a:rPr>
              <a:t>Parallel (CPU)</a:t>
            </a:r>
          </a:p>
          <a:p>
            <a:pPr marL="800100" lvl="1" indent="-342900">
              <a:buFont typeface="Arial"/>
              <a:buChar char="•"/>
            </a:pPr>
            <a:r>
              <a:rPr lang="en-US" sz="2500" dirty="0">
                <a:solidFill>
                  <a:srgbClr val="000000"/>
                </a:solidFill>
                <a:latin typeface="Gill Sans Light"/>
                <a:cs typeface="Gill Sans Light"/>
              </a:rPr>
              <a:t>S</a:t>
            </a:r>
            <a:r>
              <a:rPr lang="en-US" sz="2500" dirty="0" smtClean="0">
                <a:solidFill>
                  <a:srgbClr val="000000"/>
                </a:solidFill>
                <a:latin typeface="Gill Sans Light"/>
                <a:cs typeface="Gill Sans Light"/>
              </a:rPr>
              <a:t>ingle machine, many cores (usually up to100s)</a:t>
            </a:r>
          </a:p>
          <a:p>
            <a:pPr marL="800100" lvl="1" indent="-342900">
              <a:buFont typeface="Arial"/>
              <a:buChar char="•"/>
            </a:pPr>
            <a:r>
              <a:rPr lang="en-US" sz="2500" dirty="0" smtClean="0">
                <a:solidFill>
                  <a:srgbClr val="000000"/>
                </a:solidFill>
                <a:latin typeface="Gill Sans Light"/>
                <a:cs typeface="Gill Sans Light"/>
              </a:rPr>
              <a:t>Shared memory (all cores have access to RAM)</a:t>
            </a:r>
          </a:p>
          <a:p>
            <a:pPr marL="800100" lvl="1" indent="-342900">
              <a:buFont typeface="Arial"/>
              <a:buChar char="•"/>
            </a:pPr>
            <a:r>
              <a:rPr lang="en-US" sz="2500" b="1" dirty="0" smtClean="0">
                <a:solidFill>
                  <a:srgbClr val="000000"/>
                </a:solidFill>
                <a:latin typeface="Gill Sans Light"/>
                <a:cs typeface="Gill Sans Light"/>
              </a:rPr>
              <a:t>Comm. to RAM is cheap</a:t>
            </a:r>
          </a:p>
          <a:p>
            <a:r>
              <a:rPr lang="en-US" sz="2500" dirty="0">
                <a:solidFill>
                  <a:srgbClr val="000000"/>
                </a:solidFill>
                <a:latin typeface="Gill Sans Light"/>
                <a:cs typeface="Gill Sans Light"/>
              </a:rPr>
              <a:t>	</a:t>
            </a:r>
            <a:r>
              <a:rPr lang="en-US" sz="2500" dirty="0" smtClean="0">
                <a:solidFill>
                  <a:srgbClr val="000000"/>
                </a:solidFill>
                <a:latin typeface="Gill Sans Light"/>
                <a:cs typeface="Gill Sans Light"/>
              </a:rPr>
              <a:t>	</a:t>
            </a:r>
          </a:p>
          <a:p>
            <a:endParaRPr lang="en-US" sz="2500" dirty="0">
              <a:solidFill>
                <a:srgbClr val="000000"/>
              </a:solidFill>
              <a:latin typeface="Gill Sans Light"/>
              <a:cs typeface="Gill Sans Light"/>
            </a:endParaRPr>
          </a:p>
          <a:p>
            <a:pPr marL="571500" indent="-571500">
              <a:buFontTx/>
              <a:buChar char="-"/>
            </a:pPr>
            <a:r>
              <a:rPr lang="en-US" sz="2500" dirty="0" smtClean="0">
                <a:solidFill>
                  <a:srgbClr val="000000"/>
                </a:solidFill>
                <a:latin typeface="Gill Sans Light"/>
                <a:cs typeface="Gill Sans Light"/>
              </a:rPr>
              <a:t>Distributed </a:t>
            </a:r>
            <a:endParaRPr lang="en-US" sz="2500" dirty="0">
              <a:solidFill>
                <a:srgbClr val="000000"/>
              </a:solidFill>
              <a:latin typeface="Gill Sans Light"/>
              <a:cs typeface="Gill Sans Light"/>
            </a:endParaRPr>
          </a:p>
          <a:p>
            <a:pPr marL="800100" lvl="1" indent="-342900">
              <a:buFont typeface="Arial"/>
              <a:buChar char="•"/>
            </a:pPr>
            <a:r>
              <a:rPr lang="en-US" sz="2500" dirty="0" smtClean="0">
                <a:solidFill>
                  <a:srgbClr val="000000"/>
                </a:solidFill>
                <a:latin typeface="Gill Sans Light"/>
                <a:cs typeface="Gill Sans Light"/>
              </a:rPr>
              <a:t>Many machines (usually up to1000s) connected via network</a:t>
            </a:r>
            <a:endParaRPr lang="en-US" sz="2500" dirty="0">
              <a:solidFill>
                <a:srgbClr val="000000"/>
              </a:solidFill>
              <a:latin typeface="Gill Sans Light"/>
              <a:cs typeface="Gill Sans Light"/>
            </a:endParaRPr>
          </a:p>
          <a:p>
            <a:pPr marL="800100" lvl="1" indent="-342900">
              <a:buFont typeface="Arial"/>
              <a:buChar char="•"/>
            </a:pPr>
            <a:r>
              <a:rPr lang="en-US" sz="2500" dirty="0" smtClean="0">
                <a:solidFill>
                  <a:srgbClr val="000000"/>
                </a:solidFill>
                <a:latin typeface="Gill Sans Light"/>
                <a:cs typeface="Gill Sans Light"/>
              </a:rPr>
              <a:t>Shared-nothing architecture (each node has its own resources) </a:t>
            </a:r>
          </a:p>
          <a:p>
            <a:pPr marL="800100" lvl="1" indent="-342900">
              <a:buFont typeface="Arial"/>
              <a:buChar char="•"/>
            </a:pPr>
            <a:r>
              <a:rPr lang="en-US" sz="2500" b="1" dirty="0" smtClean="0">
                <a:solidFill>
                  <a:srgbClr val="000000"/>
                </a:solidFill>
                <a:latin typeface="Gill Sans Light"/>
                <a:cs typeface="Gill Sans Light"/>
              </a:rPr>
              <a:t>Communication costs non-negligible</a:t>
            </a:r>
            <a:endParaRPr lang="en-US" sz="2500" b="1" dirty="0">
              <a:solidFill>
                <a:srgbClr val="000000"/>
              </a:solidFill>
              <a:latin typeface="Gill Sans Light"/>
              <a:cs typeface="Gill Sans Light"/>
            </a:endParaRPr>
          </a:p>
          <a:p>
            <a:r>
              <a:rPr lang="en-US" sz="2500" dirty="0">
                <a:solidFill>
                  <a:srgbClr val="000000"/>
                </a:solidFill>
                <a:latin typeface="Gill Sans Light"/>
                <a:cs typeface="Gill Sans Light"/>
              </a:rPr>
              <a:t>		</a:t>
            </a:r>
          </a:p>
          <a:p>
            <a:endParaRPr lang="en-US" sz="2500" dirty="0">
              <a:solidFill>
                <a:srgbClr val="000000"/>
              </a:solidFill>
              <a:latin typeface="Gill Sans Light"/>
              <a:cs typeface="Gill Sans Light"/>
            </a:endParaRPr>
          </a:p>
        </p:txBody>
      </p:sp>
      <p:sp>
        <p:nvSpPr>
          <p:cNvPr id="4" name="Rectangle 3"/>
          <p:cNvSpPr/>
          <p:nvPr/>
        </p:nvSpPr>
        <p:spPr>
          <a:xfrm>
            <a:off x="1571813" y="5991459"/>
            <a:ext cx="5749364" cy="652605"/>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700" dirty="0" smtClean="0">
                <a:latin typeface="Gill Sans Light"/>
                <a:cs typeface="Gill Sans Light"/>
              </a:rPr>
              <a:t>Scaling up vs. Scaling out</a:t>
            </a:r>
            <a:endParaRPr lang="en-US" sz="3700" dirty="0">
              <a:latin typeface="Gill Sans Light"/>
              <a:cs typeface="Gill Sans Light"/>
            </a:endParaRPr>
          </a:p>
        </p:txBody>
      </p:sp>
    </p:spTree>
    <p:extLst>
      <p:ext uri="{BB962C8B-B14F-4D97-AF65-F5344CB8AC3E}">
        <p14:creationId xmlns:p14="http://schemas.microsoft.com/office/powerpoint/2010/main" val="4094894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17463</TotalTime>
  <Words>1719</Words>
  <Application>Microsoft Macintosh PowerPoint</Application>
  <PresentationFormat>On-screen Show (4:3)</PresentationFormat>
  <Paragraphs>522</Paragraphs>
  <Slides>67</Slides>
  <Notes>52</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PowerPoint Presentation</vt:lpstr>
      <vt:lpstr>PowerPoint Presentation</vt:lpstr>
      <vt:lpstr>PowerPoint Presentation</vt:lpstr>
      <vt:lpstr>Overview</vt:lpstr>
      <vt:lpstr>Stochastic Gradient Descent</vt:lpstr>
      <vt:lpstr>Stochastic Gradient Descent</vt:lpstr>
      <vt:lpstr>PowerPoint Presentation</vt:lpstr>
      <vt:lpstr>Platforms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so slow?</vt:lpstr>
      <vt:lpstr>Why so slow?</vt:lpstr>
      <vt:lpstr>What’s wrong with Large Batches?</vt:lpstr>
      <vt:lpstr>How to analyze parallel algorithms?</vt:lpstr>
      <vt:lpstr>How to Analyze mini-batch?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Bottleneck 2: Straggling Learners</vt:lpstr>
      <vt:lpstr>A case against Synchronization</vt:lpstr>
      <vt:lpstr>HOGWILD! 2011</vt:lpstr>
      <vt:lpstr>Challenges in Hogwild!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Robustness: a key Challenge</vt:lpstr>
      <vt:lpstr>PowerPoint Presentation</vt:lpstr>
      <vt:lpstr>PowerPoint Presentation</vt:lpstr>
      <vt:lpstr>minibatch SGD is not Robust</vt:lpstr>
      <vt:lpstr>What’s coming next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anadim</dc:creator>
  <cp:lastModifiedBy>anadim</cp:lastModifiedBy>
  <cp:revision>1844</cp:revision>
  <cp:lastPrinted>2015-02-25T04:53:56Z</cp:lastPrinted>
  <dcterms:created xsi:type="dcterms:W3CDTF">2015-02-09T20:18:11Z</dcterms:created>
  <dcterms:modified xsi:type="dcterms:W3CDTF">2018-02-27T22:56:09Z</dcterms:modified>
</cp:coreProperties>
</file>